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5.xml" ContentType="application/vnd.openxmlformats-officedocument.drawingml.chartshapes+xml"/>
  <Override PartName="/ppt/charts/chart2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6.xml" ContentType="application/vnd.openxmlformats-officedocument.drawingml.chartshapes+xml"/>
  <Override PartName="/ppt/charts/chart2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7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7.xml" ContentType="application/vnd.openxmlformats-officedocument.drawingml.chart+xml"/>
  <Override PartName="/ppt/notesSlides/notesSlide27.xml" ContentType="application/vnd.openxmlformats-officedocument.presentationml.notesSlide+xml"/>
  <Override PartName="/ppt/charts/chart28.xml" ContentType="application/vnd.openxmlformats-officedocument.drawingml.chart+xml"/>
  <Override PartName="/ppt/notesSlides/notesSlide28.xml" ContentType="application/vnd.openxmlformats-officedocument.presentationml.notesSlide+xml"/>
  <Override PartName="/ppt/charts/chart29.xml" ContentType="application/vnd.openxmlformats-officedocument.drawingml.chart+xml"/>
  <Override PartName="/ppt/notesSlides/notesSlide29.xml" ContentType="application/vnd.openxmlformats-officedocument.presentationml.notesSlide+xml"/>
  <Override PartName="/ppt/charts/chart3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8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31.xml" ContentType="application/vnd.openxmlformats-officedocument.drawingml.chart+xml"/>
  <Override PartName="/ppt/notesSlides/notesSlide31.xml" ContentType="application/vnd.openxmlformats-officedocument.presentationml.notesSlide+xml"/>
  <Override PartName="/ppt/charts/chart32.xml" ContentType="application/vnd.openxmlformats-officedocument.drawingml.chart+xml"/>
  <Override PartName="/ppt/notesSlides/notesSlide32.xml" ContentType="application/vnd.openxmlformats-officedocument.presentationml.notesSlide+xml"/>
  <Override PartName="/ppt/charts/chart33.xml" ContentType="application/vnd.openxmlformats-officedocument.drawingml.chart+xml"/>
  <Override PartName="/ppt/notesSlides/notesSlide33.xml" ContentType="application/vnd.openxmlformats-officedocument.presentationml.notesSlide+xml"/>
  <Override PartName="/ppt/charts/chart34.xml" ContentType="application/vnd.openxmlformats-officedocument.drawingml.chart+xml"/>
  <Override PartName="/ppt/notesSlides/notesSlide34.xml" ContentType="application/vnd.openxmlformats-officedocument.presentationml.notesSlide+xml"/>
  <Override PartName="/ppt/charts/chart35.xml" ContentType="application/vnd.openxmlformats-officedocument.drawingml.chart+xml"/>
  <Override PartName="/ppt/notesSlides/notesSlide35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9.xml" ContentType="application/vnd.openxmlformats-officedocument.drawingml.chartshapes+xml"/>
  <Override PartName="/ppt/charts/chart3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0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3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4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41.xml" ContentType="application/vnd.openxmlformats-officedocument.drawingml.chart+xml"/>
  <Override PartName="/ppt/notesSlides/notesSlide37.xml" ContentType="application/vnd.openxmlformats-officedocument.presentationml.notesSlide+xml"/>
  <Override PartName="/ppt/charts/chart42.xml" ContentType="application/vnd.openxmlformats-officedocument.drawingml.chart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1"/>
  </p:notesMasterIdLst>
  <p:sldIdLst>
    <p:sldId id="257" r:id="rId2"/>
    <p:sldId id="358" r:id="rId3"/>
    <p:sldId id="405" r:id="rId4"/>
    <p:sldId id="406" r:id="rId5"/>
    <p:sldId id="359" r:id="rId6"/>
    <p:sldId id="372" r:id="rId7"/>
    <p:sldId id="360" r:id="rId8"/>
    <p:sldId id="381" r:id="rId9"/>
    <p:sldId id="382" r:id="rId10"/>
    <p:sldId id="383" r:id="rId11"/>
    <p:sldId id="339" r:id="rId12"/>
    <p:sldId id="393" r:id="rId13"/>
    <p:sldId id="397" r:id="rId14"/>
    <p:sldId id="378" r:id="rId15"/>
    <p:sldId id="398" r:id="rId16"/>
    <p:sldId id="379" r:id="rId17"/>
    <p:sldId id="258" r:id="rId18"/>
    <p:sldId id="297" r:id="rId19"/>
    <p:sldId id="299" r:id="rId20"/>
    <p:sldId id="261" r:id="rId21"/>
    <p:sldId id="300" r:id="rId22"/>
    <p:sldId id="259" r:id="rId23"/>
    <p:sldId id="260" r:id="rId24"/>
    <p:sldId id="264" r:id="rId25"/>
    <p:sldId id="262" r:id="rId26"/>
    <p:sldId id="263" r:id="rId27"/>
    <p:sldId id="265" r:id="rId28"/>
    <p:sldId id="364" r:id="rId29"/>
    <p:sldId id="396" r:id="rId30"/>
    <p:sldId id="400" r:id="rId31"/>
    <p:sldId id="401" r:id="rId32"/>
    <p:sldId id="402" r:id="rId33"/>
    <p:sldId id="403" r:id="rId34"/>
    <p:sldId id="349" r:id="rId35"/>
    <p:sldId id="350" r:id="rId36"/>
    <p:sldId id="348" r:id="rId37"/>
    <p:sldId id="351" r:id="rId38"/>
    <p:sldId id="352" r:id="rId39"/>
    <p:sldId id="353" r:id="rId40"/>
    <p:sldId id="394" r:id="rId41"/>
    <p:sldId id="399" r:id="rId42"/>
    <p:sldId id="271" r:id="rId43"/>
    <p:sldId id="272" r:id="rId44"/>
    <p:sldId id="273" r:id="rId45"/>
    <p:sldId id="291" r:id="rId46"/>
    <p:sldId id="294" r:id="rId47"/>
    <p:sldId id="270" r:id="rId48"/>
    <p:sldId id="336" r:id="rId49"/>
    <p:sldId id="342" r:id="rId50"/>
    <p:sldId id="344" r:id="rId51"/>
    <p:sldId id="345" r:id="rId52"/>
    <p:sldId id="278" r:id="rId53"/>
    <p:sldId id="279" r:id="rId54"/>
    <p:sldId id="280" r:id="rId55"/>
    <p:sldId id="282" r:id="rId56"/>
    <p:sldId id="337" r:id="rId57"/>
    <p:sldId id="281" r:id="rId58"/>
    <p:sldId id="315" r:id="rId59"/>
    <p:sldId id="404" r:id="rId60"/>
    <p:sldId id="283" r:id="rId61"/>
    <p:sldId id="277" r:id="rId62"/>
    <p:sldId id="355" r:id="rId63"/>
    <p:sldId id="276" r:id="rId64"/>
    <p:sldId id="347" r:id="rId65"/>
    <p:sldId id="346" r:id="rId66"/>
    <p:sldId id="341" r:id="rId67"/>
    <p:sldId id="295" r:id="rId68"/>
    <p:sldId id="370" r:id="rId69"/>
    <p:sldId id="371" r:id="rId70"/>
    <p:sldId id="385" r:id="rId71"/>
    <p:sldId id="375" r:id="rId72"/>
    <p:sldId id="407" r:id="rId73"/>
    <p:sldId id="386" r:id="rId74"/>
    <p:sldId id="387" r:id="rId75"/>
    <p:sldId id="388" r:id="rId76"/>
    <p:sldId id="389" r:id="rId77"/>
    <p:sldId id="395" r:id="rId78"/>
    <p:sldId id="390" r:id="rId79"/>
    <p:sldId id="287" r:id="rId80"/>
  </p:sldIdLst>
  <p:sldSz cx="10080625" cy="7559675"/>
  <p:notesSz cx="6888163" cy="100187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erczyński Krzysztof" initials="ŚK" lastIdx="2" clrIdx="0">
    <p:extLst>
      <p:ext uri="{19B8F6BF-5375-455C-9EA6-DF929625EA0E}">
        <p15:presenceInfo xmlns:p15="http://schemas.microsoft.com/office/powerpoint/2012/main" userId="Świerczyński Krzyszto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B0D6F"/>
    <a:srgbClr val="8A3CC4"/>
    <a:srgbClr val="FFCC99"/>
    <a:srgbClr val="08025A"/>
    <a:srgbClr val="FF99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 autoAdjust="0"/>
    <p:restoredTop sz="93567" autoAdjust="0"/>
  </p:normalViewPr>
  <p:slideViewPr>
    <p:cSldViewPr>
      <p:cViewPr varScale="1">
        <p:scale>
          <a:sx n="72" d="100"/>
          <a:sy n="72" d="100"/>
        </p:scale>
        <p:origin x="28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3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7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8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9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0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502945522411423E-2"/>
          <c:y val="8.8024353935175562E-2"/>
          <c:w val="0.8379279342394097"/>
          <c:h val="0.8188464037568762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7"/>
          <c:dPt>
            <c:idx val="0"/>
            <c:bubble3D val="0"/>
            <c:explosion val="1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CEA-4BBD-967C-044FB370AF6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BCEA-4BBD-967C-044FB370AF6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CEA-4BBD-967C-044FB370AF6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BCEA-4BBD-967C-044FB370AF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CEA-4BBD-967C-044FB370AF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BCEA-4BBD-967C-044FB370AF6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CEA-4BBD-967C-044FB370AF67}"/>
                </c:ext>
              </c:extLst>
            </c:dLbl>
            <c:dLbl>
              <c:idx val="1"/>
              <c:layout>
                <c:manualLayout>
                  <c:x val="-8.8678140593955006E-3"/>
                  <c:y val="-0.120695489750640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EA-4BBD-967C-044FB370AF67}"/>
                </c:ext>
              </c:extLst>
            </c:dLbl>
            <c:dLbl>
              <c:idx val="2"/>
              <c:layout>
                <c:manualLayout>
                  <c:x val="1.129191598665546E-2"/>
                  <c:y val="2.07829369418284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08408817400188"/>
                      <c:h val="0.11780131321714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CEA-4BBD-967C-044FB370AF67}"/>
                </c:ext>
              </c:extLst>
            </c:dLbl>
            <c:dLbl>
              <c:idx val="3"/>
              <c:layout>
                <c:manualLayout>
                  <c:x val="-2.0691566138589506E-2"/>
                  <c:y val="-1.15468842596692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EA-4BBD-967C-044FB370AF67}"/>
                </c:ext>
              </c:extLst>
            </c:dLbl>
            <c:dLbl>
              <c:idx val="4"/>
              <c:layout>
                <c:manualLayout>
                  <c:x val="0"/>
                  <c:y val="-9.8451826489789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EA-4BBD-967C-044FB370AF67}"/>
                </c:ext>
              </c:extLst>
            </c:dLbl>
            <c:dLbl>
              <c:idx val="5"/>
              <c:layout>
                <c:manualLayout>
                  <c:x val="2.6603442178186505E-2"/>
                  <c:y val="-7.03748955097894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EA-4BBD-967C-044FB370A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spc="0" baseline="0">
                    <a:solidFill>
                      <a:srgbClr val="00206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1">
                  <c:v>KRYMINALNE INNE</c:v>
                </c:pt>
                <c:pt idx="2">
                  <c:v>GOSPODARCZE</c:v>
                </c:pt>
                <c:pt idx="3">
                  <c:v>17x7</c:v>
                </c:pt>
                <c:pt idx="4">
                  <c:v>NARKOTYKI</c:v>
                </c:pt>
                <c:pt idx="5">
                  <c:v>178 a KK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1">
                  <c:v>166</c:v>
                </c:pt>
                <c:pt idx="2">
                  <c:v>89</c:v>
                </c:pt>
                <c:pt idx="3">
                  <c:v>54</c:v>
                </c:pt>
                <c:pt idx="4">
                  <c:v>36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A-4BBD-967C-044FB370AF6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66277445336647"/>
          <c:y val="8.0357920670475744E-2"/>
          <c:w val="0.7230478579022046"/>
          <c:h val="0.82534645669291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Kradzieże stwierdzone (auta)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7-48A0-85C7-E4C3CC6451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Kradzieże wykryte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7-48A0-85C7-E4C3CC64519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Wszczęcia</c:v>
                </c:pt>
              </c:strCache>
            </c:strRef>
          </c:tx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97DD-40B6-8827-8F26A2AAC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143560"/>
        <c:axId val="296140424"/>
      </c:barChart>
      <c:catAx>
        <c:axId val="29614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6140424"/>
        <c:crosses val="autoZero"/>
        <c:auto val="1"/>
        <c:lblAlgn val="ctr"/>
        <c:lblOffset val="100"/>
        <c:noMultiLvlLbl val="0"/>
      </c:catAx>
      <c:valAx>
        <c:axId val="296140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143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357105093585301"/>
          <c:y val="3.8801829599590172E-2"/>
          <c:w val="0.20642894906414702"/>
          <c:h val="0.26982557805064911"/>
        </c:manualLayout>
      </c:layout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39360809748424E-2"/>
          <c:y val="3.5418951459360443E-2"/>
          <c:w val="0.78103589712882926"/>
          <c:h val="0.85830673643478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Kradzieże z włamaniem stwierdzone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28</c:v>
                </c:pt>
                <c:pt idx="1">
                  <c:v>12</c:v>
                </c:pt>
                <c:pt idx="2">
                  <c:v>13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2-4977-867A-883A96F546A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Kradzieże z włamaniem wykryte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16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E2-4977-867A-883A96F54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141600"/>
        <c:axId val="296141992"/>
      </c:barChart>
      <c:catAx>
        <c:axId val="29614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6141992"/>
        <c:crosses val="autoZero"/>
        <c:auto val="1"/>
        <c:lblAlgn val="ctr"/>
        <c:lblOffset val="100"/>
        <c:noMultiLvlLbl val="0"/>
      </c:catAx>
      <c:valAx>
        <c:axId val="296141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141600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70078418945145671"/>
          <c:y val="0"/>
          <c:w val="0.27727912233440971"/>
          <c:h val="0.24828824320634679"/>
        </c:manualLayout>
      </c:layout>
      <c:overlay val="0"/>
      <c:spPr>
        <a:ln>
          <a:solidFill>
            <a:srgbClr val="FF0000"/>
          </a:solidFill>
        </a:ln>
      </c:spPr>
      <c:txPr>
        <a:bodyPr/>
        <a:lstStyle/>
        <a:p>
          <a:pPr>
            <a:defRPr sz="160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9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71858591613783E-2"/>
          <c:y val="4.4210703236255124E-2"/>
          <c:w val="0.65094913346105576"/>
          <c:h val="0.87812575074012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Uszkodzenia mienia stwierdzone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F-4349-8D1B-99967E377E7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Uszkodzenia mienia wykryte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14</c:v>
                </c:pt>
                <c:pt idx="1">
                  <c:v>8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EF-4349-8D1B-99967E377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068960"/>
        <c:axId val="346074448"/>
      </c:barChart>
      <c:catAx>
        <c:axId val="34606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074448"/>
        <c:crosses val="autoZero"/>
        <c:auto val="1"/>
        <c:lblAlgn val="ctr"/>
        <c:lblOffset val="100"/>
        <c:noMultiLvlLbl val="0"/>
      </c:catAx>
      <c:valAx>
        <c:axId val="34607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068960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0.72169749459566812"/>
          <c:y val="5.1124312785709856E-2"/>
          <c:w val="0.26884810261178499"/>
          <c:h val="0.25325009565620155"/>
        </c:manualLayout>
      </c:layout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614599601398E-2"/>
          <c:y val="4.3234285062099954E-2"/>
          <c:w val="0.65294667807645934"/>
          <c:h val="0.8488613153855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Bójki i pobicia stwierdzone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468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B-4673-BFFD-D4E6C7B992C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Bójki i pobicia wykryte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468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B-4673-BFFD-D4E6C7B99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897520"/>
        <c:axId val="345898696"/>
      </c:barChart>
      <c:catAx>
        <c:axId val="34589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898696"/>
        <c:crosses val="autoZero"/>
        <c:auto val="1"/>
        <c:lblAlgn val="ctr"/>
        <c:lblOffset val="100"/>
        <c:noMultiLvlLbl val="0"/>
      </c:catAx>
      <c:valAx>
        <c:axId val="345898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897520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66448830589728225"/>
          <c:y val="1.6853688780878592E-3"/>
          <c:w val="0.32775234410800524"/>
          <c:h val="0.18153802537942143"/>
        </c:manualLayout>
      </c:layout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750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521171964192834E-2"/>
          <c:y val="2.5084581085066886E-2"/>
          <c:w val="0.67633208946307632"/>
          <c:h val="0.85549028090945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Uszkodzenia ciała stwierdzone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3-438A-8A88-3754B0AA2AE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Uszkodzenia ciała wykryte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3-438A-8A88-3754B0AA2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899088"/>
        <c:axId val="345899872"/>
      </c:barChart>
      <c:catAx>
        <c:axId val="34589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899872"/>
        <c:crosses val="autoZero"/>
        <c:auto val="1"/>
        <c:lblAlgn val="ctr"/>
        <c:lblOffset val="100"/>
        <c:noMultiLvlLbl val="0"/>
      </c:catAx>
      <c:valAx>
        <c:axId val="34589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899088"/>
        <c:crosses val="autoZero"/>
        <c:crossBetween val="between"/>
      </c:valAx>
      <c:spPr>
        <a:noFill/>
        <a:ln w="25413">
          <a:noFill/>
        </a:ln>
      </c:spPr>
    </c:plotArea>
    <c:legend>
      <c:legendPos val="r"/>
      <c:layout>
        <c:manualLayout>
          <c:xMode val="edge"/>
          <c:yMode val="edge"/>
          <c:x val="0.75641325938021242"/>
          <c:y val="6.1228943761454406E-3"/>
          <c:w val="0.24315024356828122"/>
          <c:h val="0.33975324695485265"/>
        </c:manualLayout>
      </c:layout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2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59383590850434E-2"/>
          <c:y val="8.1771955615522501E-2"/>
          <c:w val="0.72418161581564167"/>
          <c:h val="0.79842847927753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Przestępczość narkotykowa stwierdzone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42</c:v>
                </c:pt>
                <c:pt idx="1">
                  <c:v>58</c:v>
                </c:pt>
                <c:pt idx="2">
                  <c:v>45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9-4FDF-9F32-0D4D47143CC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Przestępczość narkotykowa wykryte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42</c:v>
                </c:pt>
                <c:pt idx="1">
                  <c:v>58</c:v>
                </c:pt>
                <c:pt idx="2">
                  <c:v>44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9-4FDF-9F32-0D4D47143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067392"/>
        <c:axId val="346068176"/>
      </c:barChart>
      <c:catAx>
        <c:axId val="34606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068176"/>
        <c:crosses val="autoZero"/>
        <c:auto val="1"/>
        <c:lblAlgn val="ctr"/>
        <c:lblOffset val="100"/>
        <c:noMultiLvlLbl val="0"/>
      </c:catAx>
      <c:valAx>
        <c:axId val="34606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067392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76129118594394263"/>
          <c:y val="0"/>
          <c:w val="0.23870881405605734"/>
          <c:h val="0.35457020898778074"/>
        </c:manualLayout>
      </c:layout>
      <c:overlay val="0"/>
      <c:spPr>
        <a:ln>
          <a:solidFill>
            <a:srgbClr val="FF0000"/>
          </a:solidFill>
        </a:ln>
        <a:effectLst>
          <a:glow rad="127000">
            <a:schemeClr val="bg1"/>
          </a:glow>
        </a:effectLst>
      </c:spPr>
      <c:txPr>
        <a:bodyPr/>
        <a:lstStyle/>
        <a:p>
          <a:pPr>
            <a:defRPr sz="150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8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59383590850434E-2"/>
          <c:y val="8.1771955615522501E-2"/>
          <c:w val="0.72418161581564167"/>
          <c:h val="0.79842847927753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Przestępstwa korupcyjne stwierdzone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</c:v>
                </c:pt>
                <c:pt idx="1">
                  <c:v>37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A-4A72-A8C9-74D936B4E11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Przestępstwa korupcyjne wykryte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</c:v>
                </c:pt>
                <c:pt idx="1">
                  <c:v>37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A-4A72-A8C9-74D936B4E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068568"/>
        <c:axId val="346070920"/>
      </c:barChart>
      <c:catAx>
        <c:axId val="346068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070920"/>
        <c:crosses val="autoZero"/>
        <c:auto val="1"/>
        <c:lblAlgn val="ctr"/>
        <c:lblOffset val="100"/>
        <c:noMultiLvlLbl val="0"/>
      </c:catAx>
      <c:valAx>
        <c:axId val="346070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068568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76129118594394263"/>
          <c:y val="0"/>
          <c:w val="0.23870881405605734"/>
          <c:h val="0.35457020898778074"/>
        </c:manualLayout>
      </c:layout>
      <c:overlay val="0"/>
      <c:spPr>
        <a:ln>
          <a:solidFill>
            <a:srgbClr val="FF0000"/>
          </a:solidFill>
        </a:ln>
        <a:effectLst>
          <a:glow rad="127000">
            <a:schemeClr val="bg1"/>
          </a:glow>
        </a:effectLst>
      </c:spPr>
      <c:txPr>
        <a:bodyPr/>
        <a:lstStyle/>
        <a:p>
          <a:pPr>
            <a:defRPr sz="150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8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5610</c:v>
                </c:pt>
                <c:pt idx="1">
                  <c:v>4640</c:v>
                </c:pt>
                <c:pt idx="2">
                  <c:v>4308</c:v>
                </c:pt>
                <c:pt idx="3">
                  <c:v>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D-4402-8262-8260A1FDC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072096"/>
        <c:axId val="346072880"/>
      </c:barChart>
      <c:catAx>
        <c:axId val="3460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072880"/>
        <c:crosses val="autoZero"/>
        <c:auto val="1"/>
        <c:lblAlgn val="ctr"/>
        <c:lblOffset val="100"/>
        <c:noMultiLvlLbl val="0"/>
      </c:catAx>
      <c:valAx>
        <c:axId val="34607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072096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txPr>
    <a:bodyPr/>
    <a:lstStyle/>
    <a:p>
      <a:pPr>
        <a:defRPr sz="1801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7403560658851E-2"/>
          <c:y val="3.1715236737196922E-2"/>
          <c:w val="0.91699014685007951"/>
          <c:h val="0.86181405965126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15.36</c:v>
                </c:pt>
                <c:pt idx="1">
                  <c:v>12.71</c:v>
                </c:pt>
                <c:pt idx="2">
                  <c:v>11.8</c:v>
                </c:pt>
                <c:pt idx="3">
                  <c:v>12.01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2-41B8-BA7F-21ABBDE3F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073664"/>
        <c:axId val="346069352"/>
      </c:barChart>
      <c:catAx>
        <c:axId val="34607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069352"/>
        <c:crosses val="autoZero"/>
        <c:auto val="1"/>
        <c:lblAlgn val="ctr"/>
        <c:lblOffset val="100"/>
        <c:noMultiLvlLbl val="0"/>
      </c:catAx>
      <c:valAx>
        <c:axId val="346069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073664"/>
        <c:crosses val="autoZero"/>
        <c:crossBetween val="between"/>
      </c:valAx>
      <c:spPr>
        <a:noFill/>
        <a:ln w="25413">
          <a:noFill/>
        </a:ln>
      </c:spPr>
    </c:plotArea>
    <c:plotVisOnly val="1"/>
    <c:dispBlanksAs val="gap"/>
    <c:showDLblsOverMax val="0"/>
  </c:chart>
  <c:txPr>
    <a:bodyPr/>
    <a:lstStyle/>
    <a:p>
      <a:pPr>
        <a:defRPr sz="1803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39304461942261E-2"/>
          <c:y val="6.558587598425196E-2"/>
          <c:w val="0.8907273622047247"/>
          <c:h val="0.82534645669291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88</c:v>
                </c:pt>
                <c:pt idx="1">
                  <c:v>76</c:v>
                </c:pt>
                <c:pt idx="2">
                  <c:v>67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D-428B-AE95-7B0AFB08F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028896"/>
        <c:axId val="347031640"/>
      </c:barChart>
      <c:catAx>
        <c:axId val="34702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031640"/>
        <c:crosses val="autoZero"/>
        <c:auto val="1"/>
        <c:lblAlgn val="ctr"/>
        <c:lblOffset val="100"/>
        <c:noMultiLvlLbl val="0"/>
      </c:catAx>
      <c:valAx>
        <c:axId val="347031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02889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502945522411423E-2"/>
          <c:y val="8.8024353935175562E-2"/>
          <c:w val="0.8379279342394097"/>
          <c:h val="0.8188464037568762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7"/>
          <c:dPt>
            <c:idx val="0"/>
            <c:bubble3D val="0"/>
            <c:explosion val="1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CEA-4BBD-967C-044FB370AF6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BCEA-4BBD-967C-044FB370AF6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CEA-4BBD-967C-044FB370AF6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BCEA-4BBD-967C-044FB370AF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CEA-4BBD-967C-044FB370AF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BCEA-4BBD-967C-044FB370AF6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CEA-4BBD-967C-044FB370AF67}"/>
                </c:ext>
              </c:extLst>
            </c:dLbl>
            <c:dLbl>
              <c:idx val="1"/>
              <c:layout>
                <c:manualLayout>
                  <c:x val="-8.8678140593955006E-3"/>
                  <c:y val="-0.120695489750640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EA-4BBD-967C-044FB370AF67}"/>
                </c:ext>
              </c:extLst>
            </c:dLbl>
            <c:dLbl>
              <c:idx val="2"/>
              <c:layout>
                <c:manualLayout>
                  <c:x val="1.129191598665546E-2"/>
                  <c:y val="2.07829369418284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08408817400188"/>
                      <c:h val="0.11780131321714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CEA-4BBD-967C-044FB370AF67}"/>
                </c:ext>
              </c:extLst>
            </c:dLbl>
            <c:dLbl>
              <c:idx val="3"/>
              <c:layout>
                <c:manualLayout>
                  <c:x val="-2.0691566138589506E-2"/>
                  <c:y val="-1.15468842596692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EA-4BBD-967C-044FB370AF67}"/>
                </c:ext>
              </c:extLst>
            </c:dLbl>
            <c:dLbl>
              <c:idx val="4"/>
              <c:layout>
                <c:manualLayout>
                  <c:x val="0"/>
                  <c:y val="-9.8451826489789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EA-4BBD-967C-044FB370AF67}"/>
                </c:ext>
              </c:extLst>
            </c:dLbl>
            <c:dLbl>
              <c:idx val="5"/>
              <c:layout>
                <c:manualLayout>
                  <c:x val="2.6603442178186505E-2"/>
                  <c:y val="-7.03748955097894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EA-4BBD-967C-044FB370A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spc="0" baseline="0">
                    <a:solidFill>
                      <a:srgbClr val="00206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1">
                  <c:v>KRYMINALNE INNE</c:v>
                </c:pt>
                <c:pt idx="2">
                  <c:v>GOSPODARCZE</c:v>
                </c:pt>
                <c:pt idx="3">
                  <c:v>17x7</c:v>
                </c:pt>
                <c:pt idx="4">
                  <c:v>NARKOTYKI</c:v>
                </c:pt>
                <c:pt idx="5">
                  <c:v>178 a KK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1">
                  <c:v>186</c:v>
                </c:pt>
                <c:pt idx="2">
                  <c:v>120</c:v>
                </c:pt>
                <c:pt idx="3">
                  <c:v>59</c:v>
                </c:pt>
                <c:pt idx="4">
                  <c:v>49</c:v>
                </c:pt>
                <c:pt idx="5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A-4BBD-967C-044FB370AF6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D24-41AA-93E8-B87EC572D0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121</c:v>
                </c:pt>
                <c:pt idx="1">
                  <c:v>124</c:v>
                </c:pt>
                <c:pt idx="2">
                  <c:v>99</c:v>
                </c:pt>
                <c:pt idx="3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A-41AB-BB4E-F905345B3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032032"/>
        <c:axId val="347032424"/>
      </c:barChart>
      <c:catAx>
        <c:axId val="34703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032424"/>
        <c:crosses val="autoZero"/>
        <c:auto val="1"/>
        <c:lblAlgn val="ctr"/>
        <c:lblOffset val="100"/>
        <c:noMultiLvlLbl val="0"/>
      </c:catAx>
      <c:valAx>
        <c:axId val="347032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032032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txPr>
    <a:bodyPr/>
    <a:lstStyle/>
    <a:p>
      <a:pPr>
        <a:defRPr sz="1801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59353103892423E-2"/>
          <c:y val="4.2722736194294932E-2"/>
          <c:w val="0.62713770974599758"/>
          <c:h val="0.85064959112287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kradzież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482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236</c:v>
                </c:pt>
                <c:pt idx="1">
                  <c:v>264</c:v>
                </c:pt>
                <c:pt idx="2">
                  <c:v>330</c:v>
                </c:pt>
                <c:pt idx="3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4-4D21-B0D3-41F90630220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uszkodzenie mienia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482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35</c:v>
                </c:pt>
                <c:pt idx="1">
                  <c:v>42</c:v>
                </c:pt>
                <c:pt idx="2">
                  <c:v>48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4-4D21-B0D3-41F90630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029680"/>
        <c:axId val="347029288"/>
      </c:barChart>
      <c:catAx>
        <c:axId val="34702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029288"/>
        <c:crosses val="autoZero"/>
        <c:auto val="1"/>
        <c:lblAlgn val="ctr"/>
        <c:lblOffset val="100"/>
        <c:noMultiLvlLbl val="0"/>
      </c:catAx>
      <c:valAx>
        <c:axId val="347029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029680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61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5230040737824"/>
          <c:y val="9.9674850830511225E-2"/>
          <c:w val="0.55569229081450811"/>
          <c:h val="0.79842847927753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Straż Miejska, Leśna, Rybacka, ITD.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203</c:v>
                </c:pt>
                <c:pt idx="1">
                  <c:v>227</c:v>
                </c:pt>
                <c:pt idx="2">
                  <c:v>234</c:v>
                </c:pt>
                <c:pt idx="3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8-4949-9A76-5C0EEBEB1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030072"/>
        <c:axId val="347034776"/>
      </c:barChart>
      <c:catAx>
        <c:axId val="347030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034776"/>
        <c:crosses val="autoZero"/>
        <c:auto val="1"/>
        <c:lblAlgn val="ctr"/>
        <c:lblOffset val="100"/>
        <c:noMultiLvlLbl val="0"/>
      </c:catAx>
      <c:valAx>
        <c:axId val="347034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l-PL"/>
          </a:p>
        </c:txPr>
        <c:crossAx val="347030072"/>
        <c:crosses val="autoZero"/>
        <c:crossBetween val="between"/>
      </c:valAx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72688194893344682"/>
          <c:y val="1.5086985441001512E-2"/>
          <c:w val="0.26498402575711122"/>
          <c:h val="0.3635996547538734"/>
        </c:manualLayout>
      </c:layout>
      <c:overlay val="0"/>
      <c:spPr>
        <a:ln>
          <a:solidFill>
            <a:srgbClr val="FF0000"/>
          </a:solidFill>
        </a:ln>
        <a:effectLst>
          <a:glow rad="127000">
            <a:schemeClr val="bg1"/>
          </a:glow>
        </a:effectLst>
      </c:spPr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9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940935956801489E-2"/>
          <c:y val="9.3681017115455775E-2"/>
          <c:w val="0.83342521751254428"/>
          <c:h val="0.8126379657690884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71E-423C-8198-CD3DA26754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71E-423C-8198-CD3DA267540C}"/>
              </c:ext>
            </c:extLst>
          </c:dPt>
          <c:dPt>
            <c:idx val="2"/>
            <c:bubble3D val="0"/>
            <c:spPr>
              <a:solidFill>
                <a:srgbClr val="8A3CC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471E-423C-8198-CD3DA26754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471E-423C-8198-CD3DA267540C}"/>
              </c:ext>
            </c:extLst>
          </c:dPt>
          <c:dLbls>
            <c:dLbl>
              <c:idx val="0"/>
              <c:layout>
                <c:manualLayout>
                  <c:x val="-3.9684963001551977E-2"/>
                  <c:y val="5.66929105738517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798A7F-CCD1-4425-AEF3-B6989B5B09CD}" type="CATEGORYNAME">
                      <a:rPr lang="en-US" sz="2000" b="0">
                        <a:solidFill>
                          <a:srgbClr val="002060"/>
                        </a:solidFill>
                        <a:latin typeface="Bahnschrift" panose="020B0502040204020203" pitchFamily="34" charset="0"/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[NAZWA KATEGORII]</a:t>
                    </a:fld>
                    <a:endParaRPr lang="en-US" sz="2000" b="0" dirty="0">
                      <a:solidFill>
                        <a:srgbClr val="002060"/>
                      </a:solidFill>
                      <a:latin typeface="Bahnschrift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en-US" sz="2000" b="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</a:rPr>
                      <a:t>57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91974798587644"/>
                      <c:h val="0.28068660025114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1E-423C-8198-CD3DA267540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C5D529-7E0A-4B07-99BE-FC0E3BAE671A}" type="CATEGORYNAME">
                      <a:rPr lang="en-US" sz="2000" b="0">
                        <a:solidFill>
                          <a:srgbClr val="002060"/>
                        </a:solidFill>
                        <a:latin typeface="Bahnschrift" panose="020B0502040204020203" pitchFamily="34" charset="0"/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[NAZWA KATEGORII]</a:t>
                    </a:fld>
                    <a:endParaRPr lang="en-US" sz="2000" b="0" dirty="0">
                      <a:solidFill>
                        <a:srgbClr val="002060"/>
                      </a:solidFill>
                      <a:latin typeface="Bahnschrift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en-US" sz="2000" b="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</a:rPr>
                      <a:t>26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1E-423C-8198-CD3DA267540C}"/>
                </c:ext>
              </c:extLst>
            </c:dLbl>
            <c:dLbl>
              <c:idx val="2"/>
              <c:layout>
                <c:manualLayout>
                  <c:x val="5.6692910573852787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F30CB3-DAFE-40E9-A2F7-732AA6626102}" type="CATEGORYNAME">
                      <a:rPr lang="en-US" sz="2000" b="0">
                        <a:solidFill>
                          <a:srgbClr val="002060"/>
                        </a:solidFill>
                        <a:latin typeface="Bahnschrift" panose="020B0502040204020203" pitchFamily="34" charset="0"/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[NAZWA KATEGORII]</a:t>
                    </a:fld>
                    <a:endParaRPr lang="en-US" sz="2000" b="0" dirty="0">
                      <a:solidFill>
                        <a:srgbClr val="002060"/>
                      </a:solidFill>
                      <a:latin typeface="Bahnschrift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en-US" sz="2000" b="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</a:rPr>
                      <a:t>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71E-423C-8198-CD3DA267540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71E-423C-8198-CD3DA2675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0">
                  <c:v>Izba wytrzeźwień</c:v>
                </c:pt>
                <c:pt idx="1">
                  <c:v>Miejsce zamieszkania</c:v>
                </c:pt>
                <c:pt idx="2">
                  <c:v>PDOZ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94</c:v>
                </c:pt>
                <c:pt idx="1">
                  <c:v>29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E-423C-8198-CD3DA267540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oczekiwana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6-46AB-BBE3-7C1F39DBF49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uzyskana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56-46AB-BBE3-7C1F39DBF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347030856"/>
        <c:axId val="347033600"/>
        <c:axId val="0"/>
      </c:bar3DChart>
      <c:catAx>
        <c:axId val="34703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7033600"/>
        <c:crosses val="autoZero"/>
        <c:auto val="1"/>
        <c:lblAlgn val="ctr"/>
        <c:lblOffset val="100"/>
        <c:noMultiLvlLbl val="0"/>
      </c:catAx>
      <c:valAx>
        <c:axId val="347033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703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oczekiwana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3-45A6-A413-C6ECFEC755A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uzyskana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3-45A6-A413-C6ECFEC75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347035952"/>
        <c:axId val="345900264"/>
        <c:axId val="0"/>
      </c:bar3DChart>
      <c:catAx>
        <c:axId val="34703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5900264"/>
        <c:crosses val="autoZero"/>
        <c:auto val="1"/>
        <c:lblAlgn val="ctr"/>
        <c:lblOffset val="100"/>
        <c:noMultiLvlLbl val="0"/>
      </c:catAx>
      <c:valAx>
        <c:axId val="345900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703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344035943007679E-2"/>
          <c:y val="0.92279452301843767"/>
          <c:w val="0.31104409146039597"/>
          <c:h val="5.4528312752021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oczekiwana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8-4094-AEDA-2B3BC30244A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uzyskana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8-4094-AEDA-2B3BC3024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348001120"/>
        <c:axId val="348006608"/>
        <c:axId val="0"/>
      </c:bar3DChart>
      <c:catAx>
        <c:axId val="34800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8006608"/>
        <c:crosses val="autoZero"/>
        <c:auto val="1"/>
        <c:lblAlgn val="ctr"/>
        <c:lblOffset val="100"/>
        <c:noMultiLvlLbl val="0"/>
      </c:catAx>
      <c:valAx>
        <c:axId val="348006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800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416728009586E-2"/>
          <c:y val="0.91995987748974517"/>
          <c:w val="0.31104409146039597"/>
          <c:h val="5.4528312752021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D-406F-AF2F-3FA71DBE8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007000"/>
        <c:axId val="348002688"/>
      </c:barChart>
      <c:catAx>
        <c:axId val="348007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002688"/>
        <c:crosses val="autoZero"/>
        <c:auto val="1"/>
        <c:lblAlgn val="ctr"/>
        <c:lblOffset val="100"/>
        <c:noMultiLvlLbl val="0"/>
      </c:catAx>
      <c:valAx>
        <c:axId val="34800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007000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802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66634421165232E-2"/>
          <c:y val="4.8419340893649264E-2"/>
          <c:w val="0.93347973546263285"/>
          <c:h val="0.87317941993135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B-4BDF-934B-4E56F9F2A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003472"/>
        <c:axId val="348001904"/>
      </c:barChart>
      <c:catAx>
        <c:axId val="34800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001904"/>
        <c:crosses val="autoZero"/>
        <c:auto val="1"/>
        <c:lblAlgn val="ctr"/>
        <c:lblOffset val="100"/>
        <c:noMultiLvlLbl val="0"/>
      </c:catAx>
      <c:valAx>
        <c:axId val="34800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003472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86373539865352E-2"/>
          <c:y val="2.7563843168276311E-2"/>
          <c:w val="0.91396290927051249"/>
          <c:h val="0.85740293627097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12</c:v>
                </c:pt>
                <c:pt idx="1">
                  <c:v>21</c:v>
                </c:pt>
                <c:pt idx="2">
                  <c:v>9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9-4E1D-B6F0-D23400515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000728"/>
        <c:axId val="348002296"/>
      </c:barChart>
      <c:catAx>
        <c:axId val="348000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002296"/>
        <c:crosses val="autoZero"/>
        <c:auto val="1"/>
        <c:lblAlgn val="ctr"/>
        <c:lblOffset val="100"/>
        <c:noMultiLvlLbl val="0"/>
      </c:catAx>
      <c:valAx>
        <c:axId val="348002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000728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568289438043449E-2"/>
          <c:y val="0.11378485865780778"/>
          <c:w val="0.8160367405549569"/>
          <c:h val="0.796851678288302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4"/>
          <c:dPt>
            <c:idx val="0"/>
            <c:bubble3D val="0"/>
            <c:explosion val="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FF3-4BA4-9703-3014565719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FF3-4BA4-9703-3014565719D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6FF3-4BA4-9703-3014565719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FF3-4BA4-9703-3014565719D9}"/>
              </c:ext>
            </c:extLst>
          </c:dPt>
          <c:dPt>
            <c:idx val="4"/>
            <c:bubble3D val="0"/>
            <c:explosion val="3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6FF3-4BA4-9703-3014565719D9}"/>
              </c:ext>
            </c:extLst>
          </c:dPt>
          <c:dLbls>
            <c:dLbl>
              <c:idx val="0"/>
              <c:layout>
                <c:manualLayout>
                  <c:x val="-1.5516675355598743E-3"/>
                  <c:y val="-5.6169209889011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F3-4BA4-9703-3014565719D9}"/>
                </c:ext>
              </c:extLst>
            </c:dLbl>
            <c:dLbl>
              <c:idx val="1"/>
              <c:layout>
                <c:manualLayout>
                  <c:x val="5.4308363744591616E-2"/>
                  <c:y val="5.6169209889011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F3-4BA4-9703-3014565719D9}"/>
                </c:ext>
              </c:extLst>
            </c:dLbl>
            <c:dLbl>
              <c:idx val="2"/>
              <c:layout>
                <c:manualLayout>
                  <c:x val="1.5516675355597604E-3"/>
                  <c:y val="-5.6169209889011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F3-4BA4-9703-3014565719D9}"/>
                </c:ext>
              </c:extLst>
            </c:dLbl>
            <c:dLbl>
              <c:idx val="3"/>
              <c:layout>
                <c:manualLayout>
                  <c:x val="6.2066701422390418E-3"/>
                  <c:y val="-0.141644094502724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F3-4BA4-9703-3014565719D9}"/>
                </c:ext>
              </c:extLst>
            </c:dLbl>
            <c:dLbl>
              <c:idx val="4"/>
              <c:layout>
                <c:manualLayout>
                  <c:x val="0.15206341848485652"/>
                  <c:y val="-9.52434428552803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F3-4BA4-9703-301456571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spc="0" baseline="0">
                    <a:solidFill>
                      <a:srgbClr val="00206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KRADZIEŻ</c:v>
                </c:pt>
                <c:pt idx="1">
                  <c:v>WŁAMANIE</c:v>
                </c:pt>
                <c:pt idx="2">
                  <c:v>BÓJKA</c:v>
                </c:pt>
                <c:pt idx="3">
                  <c:v>USZK. MIENIA</c:v>
                </c:pt>
                <c:pt idx="4">
                  <c:v>USZK. CIAŁA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24</c:v>
                </c:pt>
                <c:pt idx="1">
                  <c:v>15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3-4BA4-9703-3014565719D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F92-485F-B139-9973E5C34F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F92-485F-B139-9973E5C34F8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BF92-485F-B139-9973E5C34F87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F92-485F-B139-9973E5C34F8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BF92-485F-B139-9973E5C34F8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EE89-4DB7-9419-459900993CC4}"/>
              </c:ext>
            </c:extLst>
          </c:dPt>
          <c:dLbls>
            <c:dLbl>
              <c:idx val="0"/>
              <c:layout>
                <c:manualLayout>
                  <c:x val="1.4265163347863308E-2"/>
                  <c:y val="-4.2692504625758548E-2"/>
                </c:manualLayout>
              </c:layout>
              <c:tx>
                <c:rich>
                  <a:bodyPr/>
                  <a:lstStyle/>
                  <a:p>
                    <a:fld id="{AD90ECC4-A22C-4CDE-9283-977573E931CF}" type="CATEGORYNAME">
                      <a:rPr lang="en-US" sz="1600"/>
                      <a:pPr/>
                      <a:t>[NAZWA KATEGORII]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92-485F-B139-9973E5C34F87}"/>
                </c:ext>
              </c:extLst>
            </c:dLbl>
            <c:dLbl>
              <c:idx val="1"/>
              <c:layout>
                <c:manualLayout>
                  <c:x val="3.8904990948718117E-3"/>
                  <c:y val="2.4716713204386519E-2"/>
                </c:manualLayout>
              </c:layout>
              <c:tx>
                <c:rich>
                  <a:bodyPr/>
                  <a:lstStyle/>
                  <a:p>
                    <a:fld id="{4AA7CD87-5E4F-45E5-A3BE-49948447E97B}" type="CATEGORYNAME">
                      <a:rPr lang="en-US" sz="1600"/>
                      <a:pPr/>
                      <a:t>[NAZWA KATEGORII]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92-485F-B139-9973E5C34F87}"/>
                </c:ext>
              </c:extLst>
            </c:dLbl>
            <c:dLbl>
              <c:idx val="2"/>
              <c:layout>
                <c:manualLayout>
                  <c:x val="-4.2795490043589936E-2"/>
                  <c:y val="-1.797579142137209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Stan </a:t>
                    </a:r>
                    <a:r>
                      <a:rPr lang="en-US" sz="1600" dirty="0" err="1"/>
                      <a:t>jezdni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F92-485F-B139-9973E5C34F87}"/>
                </c:ext>
              </c:extLst>
            </c:dLbl>
            <c:dLbl>
              <c:idx val="3"/>
              <c:layout>
                <c:manualLayout>
                  <c:x val="0"/>
                  <c:y val="-7.7093675458409214E-2"/>
                </c:manualLayout>
              </c:layout>
              <c:tx>
                <c:rich>
                  <a:bodyPr/>
                  <a:lstStyle/>
                  <a:p>
                    <a:fld id="{2F2B1BC2-A47D-4A3C-A36E-0490CD7186E5}" type="CATEGORYNAME">
                      <a:rPr lang="en-US" sz="1600"/>
                      <a:pPr/>
                      <a:t>[NAZWA KATEGORII]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92-485F-B139-9973E5C34F87}"/>
                </c:ext>
              </c:extLst>
            </c:dLbl>
            <c:dLbl>
              <c:idx val="4"/>
              <c:layout>
                <c:manualLayout>
                  <c:x val="3.2091001326649978E-3"/>
                  <c:y val="-5.708853041889609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/>
                      <a:t>Inne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F92-485F-B139-9973E5C34F87}"/>
                </c:ext>
              </c:extLst>
            </c:dLbl>
            <c:dLbl>
              <c:idx val="5"/>
              <c:layout>
                <c:manualLayout>
                  <c:x val="8.9679301169926506E-3"/>
                  <c:y val="-3.893867492356549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Zwierzęta </a:t>
                    </a:r>
                    <a:r>
                      <a:rPr lang="en-US" sz="1600" dirty="0" err="1"/>
                      <a:t>na</a:t>
                    </a:r>
                    <a:r>
                      <a:rPr lang="en-US" sz="1600" dirty="0"/>
                      <a:t> </a:t>
                    </a:r>
                    <a:r>
                      <a:rPr lang="en-US" sz="1600" dirty="0" err="1"/>
                      <a:t>drodze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E89-4DB7-9419-459900993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Nieudzielenie pierwszeństwa</c:v>
                </c:pt>
                <c:pt idx="1">
                  <c:v>Niedostosowanie prędkości</c:v>
                </c:pt>
                <c:pt idx="2">
                  <c:v>Alkohol</c:v>
                </c:pt>
                <c:pt idx="3">
                  <c:v>Nieprawidłowe manewry</c:v>
                </c:pt>
                <c:pt idx="4">
                  <c:v>Potrącenie pieszego</c:v>
                </c:pt>
                <c:pt idx="5">
                  <c:v>Inne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8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2-485F-B139-9973E5C34F8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345</c:v>
                </c:pt>
                <c:pt idx="1">
                  <c:v>263</c:v>
                </c:pt>
                <c:pt idx="2">
                  <c:v>230</c:v>
                </c:pt>
                <c:pt idx="3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5-4B49-A615-105195AC0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006216"/>
        <c:axId val="348005432"/>
      </c:barChart>
      <c:catAx>
        <c:axId val="348006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005432"/>
        <c:crosses val="autoZero"/>
        <c:auto val="1"/>
        <c:lblAlgn val="ctr"/>
        <c:lblOffset val="100"/>
        <c:noMultiLvlLbl val="0"/>
      </c:catAx>
      <c:valAx>
        <c:axId val="348005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00621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D501-4B8B-92DD-A9180481F5F0}"/>
              </c:ext>
            </c:extLst>
          </c:dPt>
          <c:dPt>
            <c:idx val="1"/>
            <c:bubble3D val="0"/>
            <c:spPr>
              <a:solidFill>
                <a:srgbClr val="8A3CC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D501-4B8B-92DD-A9180481F5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501-4B8B-92DD-A9180481F5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501-4B8B-92DD-A9180481F5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D501-4B8B-92DD-A9180481F5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501-4B8B-92DD-A9180481F5F0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151D-4B55-9F36-90D9C212F8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0969952-02FA-4F8F-85DE-7EB705CCEEFE}" type="CATEGORYNAME">
                      <a:rPr lang="en-US" smtClean="0">
                        <a:solidFill>
                          <a:srgbClr val="002060"/>
                        </a:solidFill>
                      </a:rPr>
                      <a:pPr/>
                      <a:t>[NAZWA KATEGORII]</a:t>
                    </a:fld>
                    <a:endParaRPr lang="en-US" dirty="0">
                      <a:solidFill>
                        <a:srgbClr val="002060"/>
                      </a:solidFill>
                    </a:endParaRPr>
                  </a:p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52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501-4B8B-92DD-A9180481F5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81B12F-623B-4FC1-9B59-CD33259962AF}" type="CATEGORYNAME">
                      <a:rPr lang="en-US" smtClean="0">
                        <a:solidFill>
                          <a:srgbClr val="002060"/>
                        </a:solidFill>
                      </a:rPr>
                      <a:pPr/>
                      <a:t>[NAZWA KATEGORII]</a:t>
                    </a:fld>
                    <a:endParaRPr lang="en-US" dirty="0">
                      <a:solidFill>
                        <a:srgbClr val="002060"/>
                      </a:solidFill>
                    </a:endParaRPr>
                  </a:p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20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501-4B8B-92DD-A9180481F5F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defRPr>
                    </a:pPr>
                    <a:fld id="{3D297B9D-11FF-4D98-AA73-4741B8D3F449}" type="CATEGORYNAME">
                      <a:rPr lang="en-US" sz="1600" b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</a:rPr>
                      <a:pPr>
                        <a:defRPr sz="1600" b="0" i="0" u="none" strike="noStrike" kern="1200" spc="0" baseline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defRPr>
                      </a:pPr>
                      <a:t>[NAZWA KATEGORII]</a:t>
                    </a:fld>
                    <a:endParaRPr lang="en-US" sz="1600" b="0" dirty="0">
                      <a:solidFill>
                        <a:srgbClr val="002060"/>
                      </a:solidFill>
                      <a:latin typeface="Bahnschrift" panose="020B0502040204020203" pitchFamily="34" charset="0"/>
                    </a:endParaRPr>
                  </a:p>
                  <a:p>
                    <a:pPr>
                      <a:defRPr sz="1600" b="0" i="0" u="none" strike="noStrike" kern="1200" spc="0" baseline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defRPr>
                    </a:pPr>
                    <a:r>
                      <a:rPr lang="en-US" sz="1600" b="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</a:rPr>
                      <a:t>34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01-4B8B-92DD-A9180481F5F0}"/>
                </c:ext>
              </c:extLst>
            </c:dLbl>
            <c:dLbl>
              <c:idx val="3"/>
              <c:layout>
                <c:manualLayout>
                  <c:x val="5.5108515279607377E-8"/>
                  <c:y val="-4.3694590175766814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defRPr>
                    </a:pPr>
                    <a:fld id="{FB620401-A3D9-4B64-A406-11E817A473A9}" type="CATEGORYNAME">
                      <a:rPr lang="en-US" sz="1600" b="0" smtClean="0">
                        <a:solidFill>
                          <a:srgbClr val="002060"/>
                        </a:solidFill>
                        <a:latin typeface="Bahnschrift" panose="020B0502040204020203" pitchFamily="34" charset="0"/>
                      </a:rPr>
                      <a:pPr>
                        <a:defRPr sz="1600" b="0" i="0" u="none" strike="noStrike" kern="1200" spc="0" baseline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defRPr>
                      </a:pPr>
                      <a:t>[NAZWA KATEGORII]</a:t>
                    </a:fld>
                    <a:endParaRPr lang="en-US" sz="1600" b="0" dirty="0">
                      <a:solidFill>
                        <a:srgbClr val="002060"/>
                      </a:solidFill>
                      <a:latin typeface="Bahnschrift" panose="020B0502040204020203" pitchFamily="34" charset="0"/>
                    </a:endParaRPr>
                  </a:p>
                  <a:p>
                    <a:pPr>
                      <a:defRPr sz="1600" b="0" i="0" u="none" strike="noStrike" kern="1200" spc="0" baseline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defRPr>
                    </a:pPr>
                    <a:r>
                      <a:rPr lang="en-US" sz="1600" b="0" dirty="0">
                        <a:solidFill>
                          <a:srgbClr val="002060"/>
                        </a:solidFill>
                        <a:latin typeface="Bahnschrift" panose="020B0502040204020203" pitchFamily="34" charset="0"/>
                      </a:rPr>
                      <a:t>19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48988295833089"/>
                      <c:h val="0.158708529382621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501-4B8B-92DD-A9180481F5F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E2A09A0-8787-48A8-98E5-72A6BE0E2686}" type="CATEGORYNAME">
                      <a:rPr lang="en-US" smtClean="0">
                        <a:solidFill>
                          <a:srgbClr val="002060"/>
                        </a:solidFill>
                      </a:rPr>
                      <a:pPr/>
                      <a:t>[NAZWA KATEGORII]</a:t>
                    </a:fld>
                    <a:endParaRPr lang="en-US" dirty="0">
                      <a:solidFill>
                        <a:srgbClr val="002060"/>
                      </a:solidFill>
                    </a:endParaRPr>
                  </a:p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16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501-4B8B-92DD-A9180481F5F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DF526BE-B0F5-487D-AB2A-81AC5D411BDF}" type="CATEGORYNAME">
                      <a:rPr lang="en-US" smtClean="0">
                        <a:solidFill>
                          <a:srgbClr val="002060"/>
                        </a:solidFill>
                      </a:rPr>
                      <a:pPr/>
                      <a:t>[NAZWA KATEGORII]</a:t>
                    </a:fld>
                    <a:endParaRPr lang="en-US" dirty="0">
                      <a:solidFill>
                        <a:srgbClr val="002060"/>
                      </a:solidFill>
                    </a:endParaRPr>
                  </a:p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9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501-4B8B-92DD-A9180481F5F0}"/>
                </c:ext>
              </c:extLst>
            </c:dLbl>
            <c:dLbl>
              <c:idx val="6"/>
              <c:layout>
                <c:manualLayout>
                  <c:x val="2.6022362529741175E-2"/>
                  <c:y val="-4.62874694616672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defRPr>
                    </a:pPr>
                    <a:fld id="{2DECD998-7EF0-4811-A6B4-163E2822CA4F}" type="CATEGORYNAME">
                      <a:rPr lang="en-US" sz="1600" b="0" smtClean="0">
                        <a:latin typeface="Bahnschrift" panose="020B0502040204020203" pitchFamily="34" charset="0"/>
                      </a:rPr>
                      <a:pPr>
                        <a:defRPr sz="1600" b="0" i="0" u="none" strike="noStrike" kern="1200" spc="0" baseline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defRPr>
                      </a:pPr>
                      <a:t>[NAZWA KATEGORII]</a:t>
                    </a:fld>
                    <a:endParaRPr lang="en-US" sz="1600" b="0" dirty="0">
                      <a:latin typeface="Bahnschrift" panose="020B0502040204020203" pitchFamily="34" charset="0"/>
                    </a:endParaRPr>
                  </a:p>
                  <a:p>
                    <a:pPr>
                      <a:defRPr sz="1600" b="0" i="0" u="none" strike="noStrike" kern="1200" spc="0" baseline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defRPr>
                    </a:pPr>
                    <a:r>
                      <a:rPr lang="en-US" sz="1600" b="0" dirty="0">
                        <a:latin typeface="Bahnschrift" panose="020B0502040204020203" pitchFamily="34" charset="0"/>
                      </a:rPr>
                      <a:t>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26684768382485"/>
                      <c:h val="0.14679162110642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51D-4B55-9F36-90D9C212F843}"/>
                </c:ext>
              </c:extLst>
            </c:dLbl>
            <c:dLbl>
              <c:idx val="7"/>
              <c:layout>
                <c:manualLayout>
                  <c:x val="5.8791298046209826E-2"/>
                  <c:y val="4.6412971658119856E-3"/>
                </c:manualLayout>
              </c:layout>
              <c:tx>
                <c:rich>
                  <a:bodyPr/>
                  <a:lstStyle/>
                  <a:p>
                    <a:fld id="{FF3CC9B8-D43A-472A-8D06-EA341FF29142}" type="CATEGORYNAME">
                      <a:rPr lang="en-US" smtClean="0"/>
                      <a:pPr/>
                      <a:t>[NAZWA KATEGORII]</a:t>
                    </a:fld>
                    <a:endParaRPr lang="en-US" dirty="0"/>
                  </a:p>
                  <a:p>
                    <a:r>
                      <a:rPr lang="en-US" dirty="0"/>
                      <a:t>2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51D-4B55-9F36-90D9C212F843}"/>
                </c:ext>
              </c:extLst>
            </c:dLbl>
            <c:dLbl>
              <c:idx val="8"/>
              <c:layout>
                <c:manualLayout>
                  <c:x val="4.5429639399343948E-2"/>
                  <c:y val="-4.873362024102585E-2"/>
                </c:manualLayout>
              </c:layout>
              <c:tx>
                <c:rich>
                  <a:bodyPr/>
                  <a:lstStyle/>
                  <a:p>
                    <a:fld id="{65858270-1CBC-4C65-A5E0-AF4B88A8F659}" type="CATEGORYNAME">
                      <a:rPr lang="en-US" smtClean="0"/>
                      <a:pPr/>
                      <a:t>[NAZWA KATEGORII]</a:t>
                    </a:fld>
                    <a:endParaRPr lang="en-US" dirty="0"/>
                  </a:p>
                  <a:p>
                    <a:r>
                      <a:rPr lang="en-US" dirty="0"/>
                      <a:t>21</a:t>
                    </a:r>
                  </a:p>
                  <a:p>
                    <a:endParaRPr lang="pl-PL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151D-4B55-9F36-90D9C212F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rgbClr val="00206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Arkusz1!$A$2:$A$10</c:f>
              <c:strCache>
                <c:ptCount val="9"/>
                <c:pt idx="0">
                  <c:v>Nieprawidłowe manewry</c:v>
                </c:pt>
                <c:pt idx="1">
                  <c:v>Nieustąpienie pierwszeństwa</c:v>
                </c:pt>
                <c:pt idx="2">
                  <c:v>Zwierzęta na drodze </c:v>
                </c:pt>
                <c:pt idx="3">
                  <c:v>Niedostosowanie prędkości</c:v>
                </c:pt>
                <c:pt idx="4">
                  <c:v>Stan jezdni</c:v>
                </c:pt>
                <c:pt idx="5">
                  <c:v>Alkohol</c:v>
                </c:pt>
                <c:pt idx="6">
                  <c:v>Niezachowanie odległości</c:v>
                </c:pt>
                <c:pt idx="7">
                  <c:v>Potrącenie pieszego</c:v>
                </c:pt>
                <c:pt idx="8">
                  <c:v>Inne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83</c:v>
                </c:pt>
                <c:pt idx="1">
                  <c:v>39</c:v>
                </c:pt>
                <c:pt idx="2">
                  <c:v>39</c:v>
                </c:pt>
                <c:pt idx="3">
                  <c:v>28</c:v>
                </c:pt>
                <c:pt idx="4">
                  <c:v>16</c:v>
                </c:pt>
                <c:pt idx="5">
                  <c:v>8</c:v>
                </c:pt>
                <c:pt idx="6">
                  <c:v>18</c:v>
                </c:pt>
                <c:pt idx="7">
                  <c:v>2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1-4B8B-92DD-A9180481F5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16250146746507E-2"/>
          <c:y val="5.9289651658923338E-2"/>
          <c:w val="0.87587164744064971"/>
          <c:h val="0.84241970684579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10153</c:v>
                </c:pt>
                <c:pt idx="1">
                  <c:v>10248</c:v>
                </c:pt>
                <c:pt idx="2">
                  <c:v>9856</c:v>
                </c:pt>
                <c:pt idx="3">
                  <c:v>11413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F-4899-8784-D85127F6D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007784"/>
        <c:axId val="348000336"/>
      </c:barChart>
      <c:catAx>
        <c:axId val="348007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000336"/>
        <c:crosses val="autoZero"/>
        <c:auto val="1"/>
        <c:lblAlgn val="ctr"/>
        <c:lblOffset val="100"/>
        <c:noMultiLvlLbl val="0"/>
      </c:catAx>
      <c:valAx>
        <c:axId val="34800033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48007784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txPr>
    <a:bodyPr/>
    <a:lstStyle/>
    <a:p>
      <a:pPr>
        <a:defRPr sz="1798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5230040737824"/>
          <c:y val="6.3862172187154287E-2"/>
          <c:w val="0.82948740763419226"/>
          <c:h val="0.83424112275221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Kradzieże stwierdzone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BEE3-4375-A3B5-EC693DCDEA0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16489</c:v>
                </c:pt>
                <c:pt idx="1">
                  <c:v>17118</c:v>
                </c:pt>
                <c:pt idx="2">
                  <c:v>17977</c:v>
                </c:pt>
                <c:pt idx="3">
                  <c:v>20155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A-4CD7-A052-AB2C2CA00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520104"/>
        <c:axId val="349524416"/>
      </c:barChart>
      <c:catAx>
        <c:axId val="349520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9524416"/>
        <c:crosses val="autoZero"/>
        <c:auto val="1"/>
        <c:lblAlgn val="ctr"/>
        <c:lblOffset val="100"/>
        <c:noMultiLvlLbl val="0"/>
      </c:catAx>
      <c:valAx>
        <c:axId val="34952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520104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txPr>
    <a:bodyPr/>
    <a:lstStyle/>
    <a:p>
      <a:pPr>
        <a:defRPr sz="1801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91941970790505E-2"/>
          <c:y val="4.3148050034798609E-2"/>
          <c:w val="0.60997594220245133"/>
          <c:h val="0.87544180486218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Stan nietrzeźwości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1.4593715555383956E-3"/>
                  <c:y val="1.28359662561650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1DE-4395-8ED5-15155A34064A}"/>
                </c:ext>
              </c:extLst>
            </c:dLbl>
            <c:spPr>
              <a:noFill/>
              <a:ln w="24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57</c:v>
                </c:pt>
                <c:pt idx="1">
                  <c:v>64</c:v>
                </c:pt>
                <c:pt idx="2">
                  <c:v>55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5-47B9-9912-743FF729B87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Narkotyki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9</c:v>
                </c:pt>
                <c:pt idx="1">
                  <c:v>17</c:v>
                </c:pt>
                <c:pt idx="2">
                  <c:v>10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3-4097-B021-0CFA365B8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519320"/>
        <c:axId val="349525984"/>
      </c:barChart>
      <c:catAx>
        <c:axId val="349519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9525984"/>
        <c:crosses val="autoZero"/>
        <c:auto val="1"/>
        <c:lblAlgn val="ctr"/>
        <c:lblOffset val="100"/>
        <c:noMultiLvlLbl val="0"/>
      </c:catAx>
      <c:valAx>
        <c:axId val="34952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519320"/>
        <c:crosses val="autoZero"/>
        <c:crossBetween val="between"/>
      </c:valAx>
      <c:spPr>
        <a:noFill/>
        <a:ln w="25360">
          <a:noFill/>
        </a:ln>
      </c:spPr>
    </c:plotArea>
    <c:legend>
      <c:legendPos val="r"/>
      <c:layout>
        <c:manualLayout>
          <c:xMode val="edge"/>
          <c:yMode val="edge"/>
          <c:x val="0.69043971439524088"/>
          <c:y val="1.8859774042522842E-2"/>
          <c:w val="0.25454783842941286"/>
          <c:h val="0.13793104842353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56">
          <a:solidFill>
            <a:srgbClr val="002060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91941970790505E-2"/>
          <c:y val="4.3148050034798609E-2"/>
          <c:w val="0.60997594220245133"/>
          <c:h val="0.87544180486218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1.4593715555383956E-3"/>
                  <c:y val="1.28359662561650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1DE-4395-8ED5-15155A34064A}"/>
                </c:ext>
              </c:extLst>
            </c:dLbl>
            <c:spPr>
              <a:ln w="24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E5D5-47B9-9912-743FF729B87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Stan po użyciu alkoholu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47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99</c:v>
                </c:pt>
                <c:pt idx="1">
                  <c:v>25</c:v>
                </c:pt>
                <c:pt idx="2">
                  <c:v>106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5-47B9-9912-743FF729B87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Narkotyki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3-4960-8D9F-19D49D8EF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518536"/>
        <c:axId val="349523632"/>
      </c:barChart>
      <c:catAx>
        <c:axId val="34951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9523632"/>
        <c:crosses val="autoZero"/>
        <c:auto val="1"/>
        <c:lblAlgn val="ctr"/>
        <c:lblOffset val="100"/>
        <c:noMultiLvlLbl val="0"/>
      </c:catAx>
      <c:valAx>
        <c:axId val="34952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518536"/>
        <c:crosses val="autoZero"/>
        <c:crossBetween val="between"/>
      </c:valAx>
      <c:spPr>
        <a:noFill/>
        <a:ln w="2536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043971439524088"/>
          <c:y val="1.8859774042522842E-2"/>
          <c:w val="0.30834774319105496"/>
          <c:h val="0.13793104842353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56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oczekiwana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1-4E63-8069-71B305493C4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uzyskana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21-4E63-8069-71B305493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349519712"/>
        <c:axId val="349520888"/>
        <c:axId val="0"/>
      </c:bar3DChart>
      <c:catAx>
        <c:axId val="34951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9520888"/>
        <c:crosses val="autoZero"/>
        <c:auto val="1"/>
        <c:lblAlgn val="ctr"/>
        <c:lblOffset val="100"/>
        <c:noMultiLvlLbl val="0"/>
      </c:catAx>
      <c:valAx>
        <c:axId val="349520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951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oczekiwana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8-45FC-8C30-E9272A40BFD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uzyskana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38-45FC-8C30-E9272A40B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349520496"/>
        <c:axId val="349523240"/>
        <c:axId val="0"/>
      </c:bar3DChart>
      <c:catAx>
        <c:axId val="3495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9523240"/>
        <c:crosses val="autoZero"/>
        <c:auto val="1"/>
        <c:lblAlgn val="ctr"/>
        <c:lblOffset val="100"/>
        <c:noMultiLvlLbl val="0"/>
      </c:catAx>
      <c:valAx>
        <c:axId val="349523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952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543809544997445E-2"/>
          <c:y val="0.10581865172875528"/>
          <c:w val="0.82681478208576742"/>
          <c:h val="0.8069278852057373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0E2-4ADA-92CF-E7D3F24B53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0E2-4ADA-92CF-E7D3F24B5374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0E2-4ADA-92CF-E7D3F24B537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defRPr>
                    </a:pPr>
                    <a:fld id="{34123063-6D3E-44B9-A6CC-82CD0B517537}" type="CATEGORYNAME">
                      <a:rPr lang="en-US"/>
                      <a:pPr>
                        <a:defRPr sz="1600" b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defRPr>
                      </a:pPr>
                      <a:t>[NAZWA KATEGORII]</a:t>
                    </a:fld>
                    <a:r>
                      <a:rPr lang="en-US" baseline="0" dirty="0"/>
                      <a:t>
88%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0E2-4ADA-92CF-E7D3F24B537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defRPr>
                    </a:pPr>
                    <a:fld id="{50027A7B-BEB8-4164-B2B0-5992DA011980}" type="CATEGORYNAME">
                      <a:rPr lang="en-US"/>
                      <a:pPr>
                        <a:defRPr sz="1600" b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defRPr>
                      </a:pPr>
                      <a:t>[NAZWA KATEGORII]</a:t>
                    </a:fld>
                    <a:r>
                      <a:rPr lang="en-US" baseline="0" dirty="0"/>
                      <a:t>
10 %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E2-4ADA-92CF-E7D3F24B5374}"/>
                </c:ext>
              </c:extLst>
            </c:dLbl>
            <c:dLbl>
              <c:idx val="2"/>
              <c:layout>
                <c:manualLayout>
                  <c:x val="4.1574801087492043E-2"/>
                  <c:y val="-1.13385821147705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rgbClr val="002060"/>
                        </a:solidFill>
                        <a:latin typeface="Bahnschrift" panose="020B0502040204020203" pitchFamily="34" charset="0"/>
                        <a:ea typeface="+mn-ea"/>
                        <a:cs typeface="+mn-cs"/>
                      </a:defRPr>
                    </a:pPr>
                    <a:fld id="{692F4D71-D2BC-4F07-80AF-1EC77921FD3A}" type="CATEGORYNAME">
                      <a:rPr lang="en-US" smtClean="0"/>
                      <a:pPr>
                        <a:defRPr sz="1600" b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defRPr>
                      </a:pPr>
                      <a:t>[NAZWA KATEGORII]</a:t>
                    </a:fld>
                    <a:endParaRPr lang="en-US" baseline="0" dirty="0"/>
                  </a:p>
                  <a:p>
                    <a:pPr>
                      <a:defRPr sz="1600" b="0">
                        <a:solidFill>
                          <a:srgbClr val="002060"/>
                        </a:solidFill>
                        <a:latin typeface="Bahnschrift" panose="020B0502040204020203" pitchFamily="34" charset="0"/>
                      </a:defRPr>
                    </a:pPr>
                    <a:r>
                      <a:rPr lang="en-US" baseline="0" dirty="0"/>
                      <a:t>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E2-4ADA-92CF-E7D3F24B5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rgbClr val="00206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83</c:v>
                </c:pt>
                <c:pt idx="1">
                  <c:v>13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2-4ADA-92CF-E7D3F24B537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568289438043449E-2"/>
          <c:y val="0.11378485865780778"/>
          <c:w val="0.8160367405549569"/>
          <c:h val="0.796851678288302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4"/>
          <c:dPt>
            <c:idx val="0"/>
            <c:bubble3D val="0"/>
            <c:explosion val="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FF3-4BA4-9703-3014565719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FF3-4BA4-9703-3014565719D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6FF3-4BA4-9703-3014565719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FF3-4BA4-9703-3014565719D9}"/>
              </c:ext>
            </c:extLst>
          </c:dPt>
          <c:dPt>
            <c:idx val="4"/>
            <c:bubble3D val="0"/>
            <c:explosion val="3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6FF3-4BA4-9703-3014565719D9}"/>
              </c:ext>
            </c:extLst>
          </c:dPt>
          <c:dLbls>
            <c:dLbl>
              <c:idx val="0"/>
              <c:layout>
                <c:manualLayout>
                  <c:x val="-1.5516675355598743E-3"/>
                  <c:y val="-5.6169209889011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F3-4BA4-9703-3014565719D9}"/>
                </c:ext>
              </c:extLst>
            </c:dLbl>
            <c:dLbl>
              <c:idx val="1"/>
              <c:layout>
                <c:manualLayout>
                  <c:x val="5.4308363744591616E-2"/>
                  <c:y val="5.6169209889011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F3-4BA4-9703-3014565719D9}"/>
                </c:ext>
              </c:extLst>
            </c:dLbl>
            <c:dLbl>
              <c:idx val="2"/>
              <c:layout>
                <c:manualLayout>
                  <c:x val="1.5516675355597604E-3"/>
                  <c:y val="-5.6169209889011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F3-4BA4-9703-3014565719D9}"/>
                </c:ext>
              </c:extLst>
            </c:dLbl>
            <c:dLbl>
              <c:idx val="3"/>
              <c:layout>
                <c:manualLayout>
                  <c:x val="6.2066701422390418E-3"/>
                  <c:y val="-0.141644094502724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F3-4BA4-9703-3014565719D9}"/>
                </c:ext>
              </c:extLst>
            </c:dLbl>
            <c:dLbl>
              <c:idx val="4"/>
              <c:layout>
                <c:manualLayout>
                  <c:x val="0.15206341848485652"/>
                  <c:y val="-9.52434428552803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F3-4BA4-9703-301456571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spc="0" baseline="0">
                    <a:solidFill>
                      <a:srgbClr val="00206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KRADZIEŻ</c:v>
                </c:pt>
                <c:pt idx="1">
                  <c:v>WŁAMANIE</c:v>
                </c:pt>
                <c:pt idx="2">
                  <c:v>BÓJKA</c:v>
                </c:pt>
                <c:pt idx="3">
                  <c:v>USZK. MIENIA</c:v>
                </c:pt>
                <c:pt idx="4">
                  <c:v>USZK. CIAŁA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24</c:v>
                </c:pt>
                <c:pt idx="1">
                  <c:v>15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3-4BA4-9703-3014565719D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40371873945688"/>
          <c:y val="8.9428699841431758E-2"/>
          <c:w val="0.82160210503140418"/>
          <c:h val="0.8020920587254443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453-4997-9B84-ECC6B3793D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453-4997-9B84-ECC6B3793DBA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453-4997-9B84-ECC6B3793DB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453-4997-9B84-ECC6B3793DBA}"/>
                </c:ext>
              </c:extLst>
            </c:dLbl>
            <c:dLbl>
              <c:idx val="1"/>
              <c:layout>
                <c:manualLayout>
                  <c:x val="3.5860887732236293E-2"/>
                  <c:y val="1.262485986387179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946323839694698E-2"/>
                      <c:h val="0.16904806265633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53-4997-9B84-ECC6B3793DBA}"/>
                </c:ext>
              </c:extLst>
            </c:dLbl>
            <c:dLbl>
              <c:idx val="2"/>
              <c:layout>
                <c:manualLayout>
                  <c:x val="4.1574801087492043E-2"/>
                  <c:y val="-1.1338582114770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spc="0" baseline="0">
                      <a:solidFill>
                        <a:srgbClr val="002060"/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53-4997-9B84-ECC6B3793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0" baseline="0">
                    <a:solidFill>
                      <a:srgbClr val="002060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53-4997-9B84-ECC6B3793DB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Arkusz1!$C$53</c:f>
              <c:strCache>
                <c:ptCount val="1"/>
                <c:pt idx="0">
                  <c:v>mam zaufanie do Policji</c:v>
                </c:pt>
              </c:strCache>
            </c:strRef>
          </c:tx>
          <c:dLbls>
            <c:dLbl>
              <c:idx val="0"/>
              <c:layout>
                <c:manualLayout>
                  <c:x val="-1.3888888888888888E-2"/>
                  <c:y val="-3.24074074074074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00-43AF-A68F-A966CADC375F}"/>
                </c:ext>
              </c:extLst>
            </c:dLbl>
            <c:dLbl>
              <c:idx val="1"/>
              <c:layout>
                <c:manualLayout>
                  <c:x val="-2.5000000000000001E-2"/>
                  <c:y val="-5.092629046369203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00-43AF-A68F-A966CADC375F}"/>
                </c:ext>
              </c:extLst>
            </c:dLbl>
            <c:dLbl>
              <c:idx val="2"/>
              <c:layout>
                <c:manualLayout>
                  <c:x val="-5.8333333333333286E-2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00-43AF-A68F-A966CADC375F}"/>
                </c:ext>
              </c:extLst>
            </c:dLbl>
            <c:dLbl>
              <c:idx val="4"/>
              <c:layout>
                <c:manualLayout>
                  <c:x val="-2.5000000000000001E-2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00-43AF-A68F-A966CADC375F}"/>
                </c:ext>
              </c:extLst>
            </c:dLbl>
            <c:dLbl>
              <c:idx val="5"/>
              <c:layout>
                <c:manualLayout>
                  <c:x val="-1.9444444444444445E-2"/>
                  <c:y val="-5.555555555555555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00-43AF-A68F-A966CADC375F}"/>
                </c:ext>
              </c:extLst>
            </c:dLbl>
            <c:dLbl>
              <c:idx val="6"/>
              <c:layout>
                <c:manualLayout>
                  <c:x val="-1.1111111111111112E-2"/>
                  <c:y val="-2.314814814814814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00-43AF-A68F-A966CADC375F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Arkusz1!$B$54:$B$64</c:f>
              <c:strCache>
                <c:ptCount val="11"/>
                <c:pt idx="0">
                  <c:v>I 2002</c:v>
                </c:pt>
                <c:pt idx="1">
                  <c:v>I 2004</c:v>
                </c:pt>
                <c:pt idx="2">
                  <c:v>I 2006</c:v>
                </c:pt>
                <c:pt idx="3">
                  <c:v>I 2008</c:v>
                </c:pt>
                <c:pt idx="4">
                  <c:v>I 2010</c:v>
                </c:pt>
                <c:pt idx="5">
                  <c:v>I 2012</c:v>
                </c:pt>
                <c:pt idx="6">
                  <c:v>III 2014</c:v>
                </c:pt>
                <c:pt idx="7">
                  <c:v>I 2016</c:v>
                </c:pt>
                <c:pt idx="8">
                  <c:v>II 2020</c:v>
                </c:pt>
                <c:pt idx="9">
                  <c:v>II 2022</c:v>
                </c:pt>
                <c:pt idx="10">
                  <c:v>II 2024</c:v>
                </c:pt>
              </c:strCache>
            </c:strRef>
          </c:cat>
          <c:val>
            <c:numRef>
              <c:f>Arkusz1!$C$54:$C$64</c:f>
              <c:numCache>
                <c:formatCode>General</c:formatCode>
                <c:ptCount val="11"/>
                <c:pt idx="0">
                  <c:v>62</c:v>
                </c:pt>
                <c:pt idx="1">
                  <c:v>56</c:v>
                </c:pt>
                <c:pt idx="2">
                  <c:v>59</c:v>
                </c:pt>
                <c:pt idx="3">
                  <c:v>75</c:v>
                </c:pt>
                <c:pt idx="4">
                  <c:v>63</c:v>
                </c:pt>
                <c:pt idx="5">
                  <c:v>65</c:v>
                </c:pt>
                <c:pt idx="6">
                  <c:v>71</c:v>
                </c:pt>
                <c:pt idx="7">
                  <c:v>65</c:v>
                </c:pt>
                <c:pt idx="8">
                  <c:v>71</c:v>
                </c:pt>
                <c:pt idx="9">
                  <c:v>63</c:v>
                </c:pt>
                <c:pt idx="10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200-43AF-A68F-A966CADC375F}"/>
            </c:ext>
          </c:extLst>
        </c:ser>
        <c:ser>
          <c:idx val="1"/>
          <c:order val="1"/>
          <c:tx>
            <c:strRef>
              <c:f>Arkusz1!$D$53</c:f>
              <c:strCache>
                <c:ptCount val="1"/>
                <c:pt idx="0">
                  <c:v>nie mam zaufania do Policji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2.314814814814814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00-43AF-A68F-A966CADC375F}"/>
                </c:ext>
              </c:extLst>
            </c:dLbl>
            <c:dLbl>
              <c:idx val="1"/>
              <c:layout>
                <c:manualLayout>
                  <c:x val="0"/>
                  <c:y val="4.629629629629629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00-43AF-A68F-A966CADC375F}"/>
                </c:ext>
              </c:extLst>
            </c:dLbl>
            <c:dLbl>
              <c:idx val="2"/>
              <c:layout>
                <c:manualLayout>
                  <c:x val="-4.7222222222222172E-2"/>
                  <c:y val="6.48148148148148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00-43AF-A68F-A966CADC375F}"/>
                </c:ext>
              </c:extLst>
            </c:dLbl>
            <c:dLbl>
              <c:idx val="4"/>
              <c:layout>
                <c:manualLayout>
                  <c:x val="-1.9444444444444445E-2"/>
                  <c:y val="5.555555555555564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00-43AF-A68F-A966CADC375F}"/>
                </c:ext>
              </c:extLst>
            </c:dLbl>
            <c:dLbl>
              <c:idx val="5"/>
              <c:layout>
                <c:manualLayout>
                  <c:x val="-2.5000000000000001E-2"/>
                  <c:y val="5.555555555555564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00-43AF-A68F-A966CADC375F}"/>
                </c:ext>
              </c:extLst>
            </c:dLbl>
            <c:dLbl>
              <c:idx val="6"/>
              <c:layout>
                <c:manualLayout>
                  <c:x val="-1.6666666666666666E-2"/>
                  <c:y val="5.09259259259259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00-43AF-A68F-A966CADC375F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Arkusz1!$B$54:$B$64</c:f>
              <c:strCache>
                <c:ptCount val="11"/>
                <c:pt idx="0">
                  <c:v>I 2002</c:v>
                </c:pt>
                <c:pt idx="1">
                  <c:v>I 2004</c:v>
                </c:pt>
                <c:pt idx="2">
                  <c:v>I 2006</c:v>
                </c:pt>
                <c:pt idx="3">
                  <c:v>I 2008</c:v>
                </c:pt>
                <c:pt idx="4">
                  <c:v>I 2010</c:v>
                </c:pt>
                <c:pt idx="5">
                  <c:v>I 2012</c:v>
                </c:pt>
                <c:pt idx="6">
                  <c:v>III 2014</c:v>
                </c:pt>
                <c:pt idx="7">
                  <c:v>I 2016</c:v>
                </c:pt>
                <c:pt idx="8">
                  <c:v>II 2020</c:v>
                </c:pt>
                <c:pt idx="9">
                  <c:v>II 2022</c:v>
                </c:pt>
                <c:pt idx="10">
                  <c:v>II 2024</c:v>
                </c:pt>
              </c:strCache>
            </c:strRef>
          </c:cat>
          <c:val>
            <c:numRef>
              <c:f>Arkusz1!$D$54:$D$64</c:f>
              <c:numCache>
                <c:formatCode>General</c:formatCode>
                <c:ptCount val="11"/>
                <c:pt idx="0">
                  <c:v>30</c:v>
                </c:pt>
                <c:pt idx="1">
                  <c:v>36</c:v>
                </c:pt>
                <c:pt idx="2">
                  <c:v>34</c:v>
                </c:pt>
                <c:pt idx="3">
                  <c:v>19</c:v>
                </c:pt>
                <c:pt idx="4">
                  <c:v>29</c:v>
                </c:pt>
                <c:pt idx="5">
                  <c:v>28</c:v>
                </c:pt>
                <c:pt idx="6">
                  <c:v>21</c:v>
                </c:pt>
                <c:pt idx="7">
                  <c:v>27</c:v>
                </c:pt>
                <c:pt idx="8">
                  <c:v>21</c:v>
                </c:pt>
                <c:pt idx="9">
                  <c:v>28</c:v>
                </c:pt>
                <c:pt idx="1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200-43AF-A68F-A966CADC3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551392"/>
        <c:axId val="367551784"/>
      </c:lineChart>
      <c:catAx>
        <c:axId val="36755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7551784"/>
        <c:crosses val="autoZero"/>
        <c:auto val="1"/>
        <c:lblAlgn val="ctr"/>
        <c:lblOffset val="100"/>
        <c:noMultiLvlLbl val="0"/>
      </c:catAx>
      <c:valAx>
        <c:axId val="367551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5513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Arkusz1!$O$6</c:f>
              <c:strCache>
                <c:ptCount val="1"/>
                <c:pt idx="0">
                  <c:v>tak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Arkusz1!$N$7:$N$31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Arkusz1!$O$7:$O$31</c:f>
              <c:numCache>
                <c:formatCode>General</c:formatCode>
                <c:ptCount val="25"/>
                <c:pt idx="0">
                  <c:v>71</c:v>
                </c:pt>
                <c:pt idx="1">
                  <c:v>68</c:v>
                </c:pt>
                <c:pt idx="2">
                  <c:v>69</c:v>
                </c:pt>
                <c:pt idx="3">
                  <c:v>73</c:v>
                </c:pt>
                <c:pt idx="4">
                  <c:v>75</c:v>
                </c:pt>
                <c:pt idx="5">
                  <c:v>78</c:v>
                </c:pt>
                <c:pt idx="6">
                  <c:v>78</c:v>
                </c:pt>
                <c:pt idx="7">
                  <c:v>81</c:v>
                </c:pt>
                <c:pt idx="8">
                  <c:v>87</c:v>
                </c:pt>
                <c:pt idx="9">
                  <c:v>88</c:v>
                </c:pt>
                <c:pt idx="10">
                  <c:v>86</c:v>
                </c:pt>
                <c:pt idx="11">
                  <c:v>88</c:v>
                </c:pt>
                <c:pt idx="12">
                  <c:v>89</c:v>
                </c:pt>
                <c:pt idx="13">
                  <c:v>89</c:v>
                </c:pt>
                <c:pt idx="14">
                  <c:v>90</c:v>
                </c:pt>
                <c:pt idx="15">
                  <c:v>88</c:v>
                </c:pt>
                <c:pt idx="16">
                  <c:v>95</c:v>
                </c:pt>
                <c:pt idx="17">
                  <c:v>95</c:v>
                </c:pt>
                <c:pt idx="18">
                  <c:v>93</c:v>
                </c:pt>
                <c:pt idx="19">
                  <c:v>98</c:v>
                </c:pt>
                <c:pt idx="20">
                  <c:v>96</c:v>
                </c:pt>
                <c:pt idx="21">
                  <c:v>95</c:v>
                </c:pt>
                <c:pt idx="22">
                  <c:v>96</c:v>
                </c:pt>
                <c:pt idx="23">
                  <c:v>96</c:v>
                </c:pt>
                <c:pt idx="24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3E-4CB1-82F7-E33BBBFB6FAB}"/>
            </c:ext>
          </c:extLst>
        </c:ser>
        <c:ser>
          <c:idx val="1"/>
          <c:order val="1"/>
          <c:tx>
            <c:strRef>
              <c:f>Arkusz1!$P$6</c:f>
              <c:strCache>
                <c:ptCount val="1"/>
                <c:pt idx="0">
                  <c:v>nie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Arkusz1!$N$7:$N$31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Arkusz1!$P$7:$P$31</c:f>
              <c:numCache>
                <c:formatCode>General</c:formatCode>
                <c:ptCount val="25"/>
                <c:pt idx="0">
                  <c:v>28</c:v>
                </c:pt>
                <c:pt idx="1">
                  <c:v>31</c:v>
                </c:pt>
                <c:pt idx="2">
                  <c:v>29</c:v>
                </c:pt>
                <c:pt idx="3">
                  <c:v>25</c:v>
                </c:pt>
                <c:pt idx="4">
                  <c:v>24</c:v>
                </c:pt>
                <c:pt idx="5">
                  <c:v>20</c:v>
                </c:pt>
                <c:pt idx="6">
                  <c:v>21</c:v>
                </c:pt>
                <c:pt idx="7">
                  <c:v>18</c:v>
                </c:pt>
                <c:pt idx="8">
                  <c:v>12</c:v>
                </c:pt>
                <c:pt idx="9">
                  <c:v>12</c:v>
                </c:pt>
                <c:pt idx="10">
                  <c:v>13</c:v>
                </c:pt>
                <c:pt idx="11">
                  <c:v>11</c:v>
                </c:pt>
                <c:pt idx="12">
                  <c:v>9</c:v>
                </c:pt>
                <c:pt idx="13">
                  <c:v>10</c:v>
                </c:pt>
                <c:pt idx="14">
                  <c:v>9</c:v>
                </c:pt>
                <c:pt idx="15">
                  <c:v>11</c:v>
                </c:pt>
                <c:pt idx="16">
                  <c:v>5</c:v>
                </c:pt>
                <c:pt idx="17">
                  <c:v>4</c:v>
                </c:pt>
                <c:pt idx="18">
                  <c:v>6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4</c:v>
                </c:pt>
                <c:pt idx="23">
                  <c:v>3</c:v>
                </c:pt>
                <c:pt idx="2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3E-4CB1-82F7-E33BBBFB6FAB}"/>
            </c:ext>
          </c:extLst>
        </c:ser>
        <c:ser>
          <c:idx val="2"/>
          <c:order val="2"/>
          <c:tx>
            <c:strRef>
              <c:f>Arkusz1!$Q$6</c:f>
              <c:strCache>
                <c:ptCount val="1"/>
                <c:pt idx="0">
                  <c:v>trudno powiedzieć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1638973063973143E-2"/>
                  <c:y val="-9.826289142476324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3E-4CB1-82F7-E33BBBFB6FAB}"/>
                </c:ext>
              </c:extLst>
            </c:dLbl>
            <c:dLbl>
              <c:idx val="12"/>
              <c:layout>
                <c:manualLayout>
                  <c:x val="-8.4319023569023564E-3"/>
                  <c:y val="-4.787166505308934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3E-4CB1-82F7-E33BBBFB6FAB}"/>
                </c:ext>
              </c:extLst>
            </c:dLbl>
            <c:dLbl>
              <c:idx val="13"/>
              <c:layout>
                <c:manualLayout>
                  <c:x val="-1.1638973063973063E-2"/>
                  <c:y val="-9.826289142476324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3E-4CB1-82F7-E33BBBFB6FAB}"/>
                </c:ext>
              </c:extLst>
            </c:dLbl>
            <c:dLbl>
              <c:idx val="14"/>
              <c:layout>
                <c:manualLayout>
                  <c:x val="-1.377702020202028E-2"/>
                  <c:y val="-7.30672782389258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3E-4CB1-82F7-E33BBBFB6FAB}"/>
                </c:ext>
              </c:extLst>
            </c:dLbl>
            <c:dLbl>
              <c:idx val="15"/>
              <c:layout>
                <c:manualLayout>
                  <c:x val="-1.1638973063973143E-2"/>
                  <c:y val="-7.30672782389258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3E-4CB1-82F7-E33BBBFB6FAB}"/>
                </c:ext>
              </c:extLst>
            </c:dLbl>
            <c:dLbl>
              <c:idx val="16"/>
              <c:layout>
                <c:manualLayout>
                  <c:x val="-1.3777020202020202E-2"/>
                  <c:y val="-1.2345850461059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3E-4CB1-82F7-E33BBBFB6FAB}"/>
                </c:ext>
              </c:extLst>
            </c:dLbl>
            <c:dLbl>
              <c:idx val="17"/>
              <c:layout>
                <c:manualLayout>
                  <c:x val="-1.1638973063973221E-2"/>
                  <c:y val="-7.30672782389258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3E-4CB1-82F7-E33BBBFB6FAB}"/>
                </c:ext>
              </c:extLst>
            </c:dLbl>
            <c:dLbl>
              <c:idx val="18"/>
              <c:layout>
                <c:manualLayout>
                  <c:x val="-1.3777020202020358E-2"/>
                  <c:y val="-7.30672782389258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3E-4CB1-82F7-E33BBBFB6FAB}"/>
                </c:ext>
              </c:extLst>
            </c:dLbl>
            <c:dLbl>
              <c:idx val="19"/>
              <c:layout>
                <c:manualLayout>
                  <c:x val="-1.1638973063973063E-2"/>
                  <c:y val="-1.2345850461059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3E-4CB1-82F7-E33BBBFB6FAB}"/>
                </c:ext>
              </c:extLst>
            </c:dLbl>
            <c:dLbl>
              <c:idx val="20"/>
              <c:layout>
                <c:manualLayout>
                  <c:x val="-1.1638973063973063E-2"/>
                  <c:y val="-7.30672782389258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3E-4CB1-82F7-E33BBBFB6FAB}"/>
                </c:ext>
              </c:extLst>
            </c:dLbl>
            <c:dLbl>
              <c:idx val="21"/>
              <c:layout>
                <c:manualLayout>
                  <c:x val="-1.1638973063973063E-2"/>
                  <c:y val="-7.30672782389258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3E-4CB1-82F7-E33BBBFB6FAB}"/>
                </c:ext>
              </c:extLst>
            </c:dLbl>
            <c:dLbl>
              <c:idx val="22"/>
              <c:layout>
                <c:manualLayout>
                  <c:x val="-1.2707996632996633E-2"/>
                  <c:y val="-1.2345850461059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3E-4CB1-82F7-E33BBBFB6FAB}"/>
                </c:ext>
              </c:extLst>
            </c:dLbl>
            <c:dLbl>
              <c:idx val="23"/>
              <c:layout>
                <c:manualLayout>
                  <c:x val="-1.1638973063973063E-2"/>
                  <c:y val="-9.826289142476324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3E-4CB1-82F7-E33BBBFB6F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Arkusz1!$N$7:$N$31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Arkusz1!$Q$7:$Q$31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A3E-4CB1-82F7-E33BBBFB6FA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316032"/>
        <c:axId val="12321920"/>
      </c:lineChart>
      <c:catAx>
        <c:axId val="1231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21920"/>
        <c:crosses val="autoZero"/>
        <c:auto val="1"/>
        <c:lblAlgn val="ctr"/>
        <c:lblOffset val="100"/>
        <c:noMultiLvlLbl val="0"/>
      </c:catAx>
      <c:valAx>
        <c:axId val="1232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31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71092473673003"/>
          <c:y val="8.7502913710912761E-2"/>
          <c:w val="0.71822410677676696"/>
          <c:h val="0.79842847927753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Przestępstwa stwierdzone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394</c:v>
                </c:pt>
                <c:pt idx="1">
                  <c:v>366</c:v>
                </c:pt>
                <c:pt idx="2">
                  <c:v>312</c:v>
                </c:pt>
                <c:pt idx="3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A-4FD0-8A72-FDB56C588FA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Przestępstwa wykryte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49AFC05-8BE7-4665-AB39-DC96CC366135}" type="VALUE">
                      <a:rPr lang="en-US">
                        <a:latin typeface="Bahnschrift" panose="020B0502040204020203" pitchFamily="34" charset="0"/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5DE-46E0-9400-69420A1DE8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290</c:v>
                </c:pt>
                <c:pt idx="1">
                  <c:v>260</c:v>
                </c:pt>
                <c:pt idx="2">
                  <c:v>239</c:v>
                </c:pt>
                <c:pt idx="3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A-4FD0-8A72-FDB56C588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695064"/>
        <c:axId val="7568744"/>
      </c:barChart>
      <c:catAx>
        <c:axId val="344695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68744"/>
        <c:crosses val="autoZero"/>
        <c:auto val="1"/>
        <c:lblAlgn val="ctr"/>
        <c:lblOffset val="100"/>
        <c:noMultiLvlLbl val="0"/>
      </c:catAx>
      <c:valAx>
        <c:axId val="7568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4695064"/>
        <c:crosses val="autoZero"/>
        <c:crossBetween val="between"/>
      </c:valAx>
      <c:spPr>
        <a:noFill/>
        <a:ln w="25408">
          <a:noFill/>
        </a:ln>
      </c:spPr>
    </c:plotArea>
    <c:legend>
      <c:legendPos val="r"/>
      <c:layout>
        <c:manualLayout>
          <c:xMode val="edge"/>
          <c:yMode val="edge"/>
          <c:x val="0.37380077295061193"/>
          <c:y val="1.7860212895144025E-2"/>
          <c:w val="0.31348496072061932"/>
          <c:h val="0.19700060928639659"/>
        </c:manualLayout>
      </c:layout>
      <c:overlay val="1"/>
      <c:spPr>
        <a:ln>
          <a:solidFill>
            <a:srgbClr val="FF0000"/>
          </a:solidFill>
        </a:ln>
        <a:effectLst>
          <a:glow rad="127000">
            <a:schemeClr val="bg1"/>
          </a:glow>
        </a:effectLst>
      </c:spPr>
    </c:legend>
    <c:plotVisOnly val="1"/>
    <c:dispBlanksAs val="gap"/>
    <c:showDLblsOverMax val="0"/>
  </c:chart>
  <c:txPr>
    <a:bodyPr/>
    <a:lstStyle/>
    <a:p>
      <a:pPr>
        <a:defRPr sz="1802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05161541338376"/>
          <c:y val="9.9674843311513772E-2"/>
          <c:w val="0.71822410677676696"/>
          <c:h val="0.79842847927753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Przestępstwa kryminalne stwierdzone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207</c:v>
                </c:pt>
                <c:pt idx="1">
                  <c:v>192</c:v>
                </c:pt>
                <c:pt idx="2">
                  <c:v>160</c:v>
                </c:pt>
                <c:pt idx="3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9-435E-A8EC-E2151471F3B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Przestępstwa kryminalne wykryte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731E-427B-81A1-F6CF8A8D352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157</c:v>
                </c:pt>
                <c:pt idx="1">
                  <c:v>148</c:v>
                </c:pt>
                <c:pt idx="2">
                  <c:v>127</c:v>
                </c:pt>
                <c:pt idx="3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49-435E-A8EC-E2151471F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6872"/>
        <c:axId val="344761920"/>
      </c:barChart>
      <c:catAx>
        <c:axId val="7306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761920"/>
        <c:crosses val="autoZero"/>
        <c:auto val="1"/>
        <c:lblAlgn val="ctr"/>
        <c:lblOffset val="100"/>
        <c:noMultiLvlLbl val="0"/>
      </c:catAx>
      <c:valAx>
        <c:axId val="34476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06872"/>
        <c:crosses val="autoZero"/>
        <c:crossBetween val="between"/>
      </c:valAx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9122697835255329"/>
          <c:y val="1.1757800272266684E-3"/>
          <c:w val="0.20877302164744674"/>
          <c:h val="0.33381048792862184"/>
        </c:manualLayout>
      </c:layout>
      <c:overlay val="0"/>
      <c:spPr>
        <a:ln>
          <a:solidFill>
            <a:srgbClr val="FF0000"/>
          </a:solidFill>
        </a:ln>
        <a:effectLst>
          <a:glow rad="127000">
            <a:schemeClr val="bg1"/>
          </a:glow>
        </a:effectLst>
      </c:spPr>
      <c:txPr>
        <a:bodyPr/>
        <a:lstStyle/>
        <a:p>
          <a:pPr>
            <a:defRPr sz="150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9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33259069376738"/>
          <c:y val="9.9674850830511225E-2"/>
          <c:w val="0.71822410677676696"/>
          <c:h val="0.79842847927753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Przestępstwa stwierdzone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94</c:v>
                </c:pt>
                <c:pt idx="1">
                  <c:v>78</c:v>
                </c:pt>
                <c:pt idx="2">
                  <c:v>77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5-4741-8344-CF4083C9CD4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Przestępstwa wykryte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60</c:v>
                </c:pt>
                <c:pt idx="1">
                  <c:v>41</c:v>
                </c:pt>
                <c:pt idx="2">
                  <c:v>50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A5-4741-8344-CF4083C9C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554224"/>
        <c:axId val="344761368"/>
      </c:barChart>
      <c:catAx>
        <c:axId val="29855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761368"/>
        <c:crosses val="autoZero"/>
        <c:auto val="1"/>
        <c:lblAlgn val="ctr"/>
        <c:lblOffset val="100"/>
        <c:noMultiLvlLbl val="0"/>
      </c:catAx>
      <c:valAx>
        <c:axId val="344761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554224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3392337709445576"/>
          <c:y val="2.3186754703305389E-3"/>
          <c:w val="0.26607662290554429"/>
          <c:h val="0.24452751510105861"/>
        </c:manualLayout>
      </c:layout>
      <c:overlay val="0"/>
      <c:spPr>
        <a:ln>
          <a:solidFill>
            <a:srgbClr val="FF0000"/>
          </a:solidFill>
        </a:ln>
        <a:effectLst>
          <a:glow rad="127000">
            <a:schemeClr val="bg1"/>
          </a:glow>
        </a:effectLst>
      </c:spPr>
      <c:txPr>
        <a:bodyPr/>
        <a:lstStyle/>
        <a:p>
          <a:pPr>
            <a:defRPr sz="1500" baseline="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9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85230040737824"/>
          <c:y val="9.9674850830511225E-2"/>
          <c:w val="0.7079807247666331"/>
          <c:h val="0.79842847927753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Rozboje stwierdzone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5-4255-8BF4-D96B3EAA048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Rozboje wykryte 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5-4255-8BF4-D96B3EAA0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896736"/>
        <c:axId val="345898304"/>
      </c:barChart>
      <c:catAx>
        <c:axId val="34589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898304"/>
        <c:crosses val="autoZero"/>
        <c:auto val="1"/>
        <c:lblAlgn val="ctr"/>
        <c:lblOffset val="100"/>
        <c:noMultiLvlLbl val="0"/>
      </c:catAx>
      <c:valAx>
        <c:axId val="34589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896736"/>
        <c:crosses val="autoZero"/>
        <c:crossBetween val="between"/>
      </c:valAx>
      <c:spPr>
        <a:noFill/>
        <a:ln w="25394">
          <a:noFill/>
        </a:ln>
      </c:spPr>
    </c:plotArea>
    <c:legend>
      <c:legendPos val="r"/>
      <c:layout>
        <c:manualLayout>
          <c:xMode val="edge"/>
          <c:yMode val="edge"/>
          <c:x val="0.69066822656020399"/>
          <c:y val="1.0637833374286244E-2"/>
          <c:w val="0.27703481857514439"/>
          <c:h val="0.19053667813652944"/>
        </c:manualLayout>
      </c:layout>
      <c:overlay val="0"/>
      <c:spPr>
        <a:ln>
          <a:solidFill>
            <a:srgbClr val="FF0000"/>
          </a:solidFill>
        </a:ln>
        <a:effectLst>
          <a:glow rad="127000">
            <a:schemeClr val="bg1"/>
          </a:glow>
        </a:effectLst>
      </c:spPr>
    </c:legend>
    <c:plotVisOnly val="1"/>
    <c:dispBlanksAs val="gap"/>
    <c:showDLblsOverMax val="0"/>
  </c:chart>
  <c:txPr>
    <a:bodyPr/>
    <a:lstStyle/>
    <a:p>
      <a:pPr>
        <a:defRPr sz="1799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97469533289306E-2"/>
          <c:y val="0.10895553608896254"/>
          <c:w val="0.74686286328425233"/>
          <c:h val="0.79842847927753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Kradzieże stwierdzone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35</c:v>
                </c:pt>
                <c:pt idx="1">
                  <c:v>43</c:v>
                </c:pt>
                <c:pt idx="2">
                  <c:v>49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5-42C9-912B-EFBD08AB0BC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Kradzieże wykryte 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19</c:v>
                </c:pt>
                <c:pt idx="1">
                  <c:v>24</c:v>
                </c:pt>
                <c:pt idx="2">
                  <c:v>34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5-42C9-912B-EFBD08AB0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273416"/>
        <c:axId val="345273800"/>
      </c:barChart>
      <c:catAx>
        <c:axId val="345273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273800"/>
        <c:crosses val="autoZero"/>
        <c:auto val="1"/>
        <c:lblAlgn val="ctr"/>
        <c:lblOffset val="100"/>
        <c:noMultiLvlLbl val="0"/>
      </c:catAx>
      <c:valAx>
        <c:axId val="345273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273416"/>
        <c:crosses val="autoZero"/>
        <c:crossBetween val="between"/>
      </c:valAx>
      <c:spPr>
        <a:noFill/>
        <a:ln w="25375">
          <a:noFill/>
        </a:ln>
      </c:spPr>
    </c:plotArea>
    <c:legend>
      <c:legendPos val="r"/>
      <c:layout>
        <c:manualLayout>
          <c:xMode val="edge"/>
          <c:yMode val="edge"/>
          <c:x val="0.69486150338870434"/>
          <c:y val="1.9202505039949648E-3"/>
          <c:w val="0.29902281186204671"/>
          <c:h val="0.19039911285924771"/>
        </c:manualLayout>
      </c:layout>
      <c:overlay val="0"/>
      <c:spPr>
        <a:ln>
          <a:solidFill>
            <a:srgbClr val="FF0000"/>
          </a:solidFill>
        </a:ln>
        <a:effectLst>
          <a:glow rad="127000">
            <a:schemeClr val="bg1"/>
          </a:glow>
        </a:effectLst>
      </c:spPr>
    </c:legend>
    <c:plotVisOnly val="1"/>
    <c:dispBlanksAs val="gap"/>
    <c:showDLblsOverMax val="0"/>
  </c:chart>
  <c:txPr>
    <a:bodyPr/>
    <a:lstStyle/>
    <a:p>
      <a:pPr>
        <a:defRPr sz="1797">
          <a:solidFill>
            <a:srgbClr val="08025A"/>
          </a:solidFill>
          <a:latin typeface="Bahnschrift" panose="020B0502040204020203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0.03352</cdr:x>
      <cdr:y>0.58037</cdr:y>
    </cdr:from>
    <cdr:to>
      <cdr:x>0.09218</cdr:x>
      <cdr:y>0.6546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8E454BA0-DB8E-4E06-BA31-7E4EC60F661D}"/>
            </a:ext>
          </a:extLst>
        </cdr:cNvPr>
        <cdr:cNvSpPr txBox="1"/>
      </cdr:nvSpPr>
      <cdr:spPr>
        <a:xfrm xmlns:a="http://schemas.openxmlformats.org/drawingml/2006/main">
          <a:off x="288030" y="3191627"/>
          <a:ext cx="504058" cy="408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54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0.34403</cdr:x>
      <cdr:y>0.93162</cdr:y>
    </cdr:from>
    <cdr:to>
      <cdr:x>0.41099</cdr:x>
      <cdr:y>0.99878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3D78B30A-4451-4939-91EC-12AAFFD11535}"/>
            </a:ext>
          </a:extLst>
        </cdr:cNvPr>
        <cdr:cNvSpPr txBox="1"/>
      </cdr:nvSpPr>
      <cdr:spPr>
        <a:xfrm xmlns:a="http://schemas.openxmlformats.org/drawingml/2006/main">
          <a:off x="2956199" y="5123302"/>
          <a:ext cx="57537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89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0.8799</cdr:x>
      <cdr:y>0.21859</cdr:y>
    </cdr:from>
    <cdr:to>
      <cdr:x>0.97208</cdr:x>
      <cdr:y>0.29715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42E94126-11DA-4C74-BDDC-6DDEA882AB4D}"/>
            </a:ext>
          </a:extLst>
        </cdr:cNvPr>
        <cdr:cNvSpPr txBox="1"/>
      </cdr:nvSpPr>
      <cdr:spPr>
        <a:xfrm xmlns:a="http://schemas.openxmlformats.org/drawingml/2006/main">
          <a:off x="7560840" y="1202092"/>
          <a:ext cx="792091" cy="432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166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0.54147</cdr:x>
      <cdr:y>0.74205</cdr:y>
    </cdr:from>
    <cdr:to>
      <cdr:x>0.5775</cdr:x>
      <cdr:y>0.8992</cdr:y>
    </cdr:to>
    <cdr:sp macro="" textlink="">
      <cdr:nvSpPr>
        <cdr:cNvPr id="2" name="pole tekstowe 1"/>
        <cdr:cNvSpPr txBox="1"/>
      </cdr:nvSpPr>
      <cdr:spPr>
        <a:xfrm xmlns:a="http://schemas.openxmlformats.org/drawingml/2006/main" rot="16200000">
          <a:off x="4541431" y="4333269"/>
          <a:ext cx="860477" cy="320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dirty="0">
              <a:solidFill>
                <a:schemeClr val="bg1"/>
              </a:solidFill>
              <a:latin typeface="Bahnschrift" panose="020B0502040204020203" pitchFamily="34" charset="0"/>
            </a:rPr>
            <a:t>100 %</a:t>
          </a:r>
        </a:p>
      </cdr:txBody>
    </cdr:sp>
  </cdr:relSizeAnchor>
  <cdr:relSizeAnchor xmlns:cdr="http://schemas.openxmlformats.org/drawingml/2006/chartDrawing">
    <cdr:from>
      <cdr:x>0.17682</cdr:x>
      <cdr:y>0.74205</cdr:y>
    </cdr:from>
    <cdr:to>
      <cdr:x>0.21285</cdr:x>
      <cdr:y>0.89921</cdr:y>
    </cdr:to>
    <cdr:sp macro="" textlink="">
      <cdr:nvSpPr>
        <cdr:cNvPr id="3" name="pole tekstowe 1"/>
        <cdr:cNvSpPr txBox="1"/>
      </cdr:nvSpPr>
      <cdr:spPr>
        <a:xfrm xmlns:a="http://schemas.openxmlformats.org/drawingml/2006/main" rot="16200000">
          <a:off x="1301045" y="4333296"/>
          <a:ext cx="860532" cy="3201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dirty="0">
              <a:solidFill>
                <a:schemeClr val="bg1"/>
              </a:solidFill>
              <a:latin typeface="Bahnschrift" panose="020B0502040204020203" pitchFamily="34" charset="0"/>
            </a:rPr>
            <a:t>20  %</a:t>
          </a:r>
        </a:p>
      </cdr:txBody>
    </cdr:sp>
  </cdr:relSizeAnchor>
  <cdr:relSizeAnchor xmlns:cdr="http://schemas.openxmlformats.org/drawingml/2006/chartDrawing">
    <cdr:from>
      <cdr:x>0.19642</cdr:x>
      <cdr:y>0.66106</cdr:y>
    </cdr:from>
    <cdr:to>
      <cdr:x>0.2327</cdr:x>
      <cdr:y>0.81822</cdr:y>
    </cdr:to>
    <cdr:sp macro="" textlink="">
      <cdr:nvSpPr>
        <cdr:cNvPr id="4" name="pole tekstowe 1"/>
        <cdr:cNvSpPr txBox="1"/>
      </cdr:nvSpPr>
      <cdr:spPr>
        <a:xfrm xmlns:a="http://schemas.openxmlformats.org/drawingml/2006/main" rot="16200000">
          <a:off x="1339310" y="3527791"/>
          <a:ext cx="780659" cy="292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0.88182</cdr:x>
      <cdr:y>0.24232</cdr:y>
    </cdr:from>
    <cdr:to>
      <cdr:x>0.93044</cdr:x>
      <cdr:y>0.42643</cdr:y>
    </cdr:to>
    <cdr:sp macro="" textlink="">
      <cdr:nvSpPr>
        <cdr:cNvPr id="5" name="pole tekstowe 4">
          <a:extLst xmlns:a="http://schemas.openxmlformats.org/drawingml/2006/main">
            <a:ext uri="{FF2B5EF4-FFF2-40B4-BE49-F238E27FC236}">
              <a16:creationId xmlns:a16="http://schemas.microsoft.com/office/drawing/2014/main" id="{E388562D-6621-41EC-9367-44F2F1AD582C}"/>
            </a:ext>
          </a:extLst>
        </cdr:cNvPr>
        <cdr:cNvSpPr txBox="1"/>
      </cdr:nvSpPr>
      <cdr:spPr>
        <a:xfrm xmlns:a="http://schemas.openxmlformats.org/drawingml/2006/main">
          <a:off x="7835922" y="1326810"/>
          <a:ext cx="43204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b="1" dirty="0">
            <a:solidFill>
              <a:srgbClr val="FF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0.39362</cdr:x>
      <cdr:y>0.78435</cdr:y>
    </cdr:from>
    <cdr:to>
      <cdr:x>0.42646</cdr:x>
      <cdr:y>1</cdr:y>
    </cdr:to>
    <cdr:sp macro="" textlink="">
      <cdr:nvSpPr>
        <cdr:cNvPr id="2" name="pole tekstowe 2"/>
        <cdr:cNvSpPr txBox="1"/>
      </cdr:nvSpPr>
      <cdr:spPr>
        <a:xfrm xmlns:a="http://schemas.openxmlformats.org/drawingml/2006/main" rot="16200000">
          <a:off x="2768052" y="4303659"/>
          <a:ext cx="1072223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0.36621</cdr:x>
      <cdr:y>0.69498</cdr:y>
    </cdr:from>
    <cdr:to>
      <cdr:x>0.40777</cdr:x>
      <cdr:y>0.91063</cdr:y>
    </cdr:to>
    <cdr:sp macro="" textlink="">
      <cdr:nvSpPr>
        <cdr:cNvPr id="3" name="pole tekstowe 2"/>
        <cdr:cNvSpPr txBox="1"/>
      </cdr:nvSpPr>
      <cdr:spPr>
        <a:xfrm xmlns:a="http://schemas.openxmlformats.org/drawingml/2006/main" rot="16200000">
          <a:off x="2848451" y="4211084"/>
          <a:ext cx="118079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1pPr>
          <a:lvl2pPr marL="742950" indent="-28575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2pPr>
          <a:lvl3pPr marL="11430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3pPr>
          <a:lvl4pPr marL="16002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4pPr>
          <a:lvl5pPr marL="20574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9pPr>
        </a:lstStyle>
        <a:p xmlns:a="http://schemas.openxmlformats.org/drawingml/2006/main">
          <a:r>
            <a:rPr lang="pl-PL" sz="1800">
              <a:solidFill>
                <a:schemeClr val="bg1"/>
              </a:solidFill>
              <a:latin typeface="Bahnschrift" panose="020B0502040204020203" pitchFamily="34" charset="0"/>
            </a:rPr>
            <a:t>25 %</a:t>
          </a:r>
          <a:endParaRPr lang="pl-PL" sz="18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0.75333</cdr:x>
      <cdr:y>0.62213</cdr:y>
    </cdr:from>
    <cdr:to>
      <cdr:x>0.78734</cdr:x>
      <cdr:y>0.89529</cdr:y>
    </cdr:to>
    <cdr:sp macro="" textlink="">
      <cdr:nvSpPr>
        <cdr:cNvPr id="4" name="pole tekstowe 3"/>
        <cdr:cNvSpPr txBox="1"/>
      </cdr:nvSpPr>
      <cdr:spPr>
        <a:xfrm xmlns:a="http://schemas.openxmlformats.org/drawingml/2006/main" rot="16200000">
          <a:off x="6097445" y="4003213"/>
          <a:ext cx="1495691" cy="302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600" dirty="0">
              <a:solidFill>
                <a:schemeClr val="bg1"/>
              </a:solidFill>
              <a:latin typeface="Bahnschrift" panose="020B0502040204020203" pitchFamily="34" charset="0"/>
            </a:rPr>
            <a:t>51,10 %</a:t>
          </a:r>
        </a:p>
      </cdr:txBody>
    </cdr:sp>
  </cdr:relSizeAnchor>
  <cdr:relSizeAnchor xmlns:cdr="http://schemas.openxmlformats.org/drawingml/2006/chartDrawing">
    <cdr:from>
      <cdr:x>0.56435</cdr:x>
      <cdr:y>0.74758</cdr:y>
    </cdr:from>
    <cdr:to>
      <cdr:x>0.60592</cdr:x>
      <cdr:y>0.89224</cdr:y>
    </cdr:to>
    <cdr:sp macro="" textlink="">
      <cdr:nvSpPr>
        <cdr:cNvPr id="5" name="pole tekstowe 4"/>
        <cdr:cNvSpPr txBox="1"/>
      </cdr:nvSpPr>
      <cdr:spPr>
        <a:xfrm xmlns:a="http://schemas.openxmlformats.org/drawingml/2006/main" rot="16200000">
          <a:off x="4803538" y="4304758"/>
          <a:ext cx="792081" cy="369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46 % %</a:t>
          </a:r>
        </a:p>
      </cdr:txBody>
    </cdr:sp>
  </cdr:relSizeAnchor>
  <cdr:relSizeAnchor xmlns:cdr="http://schemas.openxmlformats.org/drawingml/2006/chartDrawing">
    <cdr:from>
      <cdr:x>0.57018</cdr:x>
      <cdr:y>0.65005</cdr:y>
    </cdr:from>
    <cdr:to>
      <cdr:x>0.6107</cdr:x>
      <cdr:y>0.86737</cdr:y>
    </cdr:to>
    <cdr:sp macro="" textlink="">
      <cdr:nvSpPr>
        <cdr:cNvPr id="7" name="pole tekstowe 6">
          <a:extLst xmlns:a="http://schemas.openxmlformats.org/drawingml/2006/main">
            <a:ext uri="{FF2B5EF4-FFF2-40B4-BE49-F238E27FC236}">
              <a16:creationId xmlns:a16="http://schemas.microsoft.com/office/drawing/2014/main" id="{2BA8BB1C-3746-4188-B14A-032FB9D573EA}"/>
            </a:ext>
          </a:extLst>
        </cdr:cNvPr>
        <cdr:cNvSpPr txBox="1"/>
      </cdr:nvSpPr>
      <cdr:spPr>
        <a:xfrm xmlns:a="http://schemas.openxmlformats.org/drawingml/2006/main" rot="16200000">
          <a:off x="4651722" y="3974294"/>
          <a:ext cx="1189939" cy="36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8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0.75278</cdr:x>
      <cdr:y>0.76192</cdr:y>
    </cdr:from>
    <cdr:to>
      <cdr:x>0.81039</cdr:x>
      <cdr:y>0.89343</cdr:y>
    </cdr:to>
    <cdr:sp macro="" textlink="">
      <cdr:nvSpPr>
        <cdr:cNvPr id="6" name="pole tekstowe 5">
          <a:extLst xmlns:a="http://schemas.openxmlformats.org/drawingml/2006/main">
            <a:ext uri="{FF2B5EF4-FFF2-40B4-BE49-F238E27FC236}">
              <a16:creationId xmlns:a16="http://schemas.microsoft.com/office/drawing/2014/main" id="{D9C1F7A8-5D05-464B-9236-E27D63E4A0FA}"/>
            </a:ext>
          </a:extLst>
        </cdr:cNvPr>
        <cdr:cNvSpPr txBox="1"/>
      </cdr:nvSpPr>
      <cdr:spPr>
        <a:xfrm xmlns:a="http://schemas.openxmlformats.org/drawingml/2006/main" rot="16200000">
          <a:off x="6585206" y="4276004"/>
          <a:ext cx="720080" cy="511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8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0.65013</cdr:x>
      <cdr:y>0.70361</cdr:y>
    </cdr:from>
    <cdr:to>
      <cdr:x>0.68251</cdr:x>
      <cdr:y>0.93971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46A10D8A-AF7E-4863-A21E-6A1CECC9C060}"/>
            </a:ext>
          </a:extLst>
        </cdr:cNvPr>
        <cdr:cNvSpPr txBox="1"/>
      </cdr:nvSpPr>
      <cdr:spPr>
        <a:xfrm xmlns:a="http://schemas.openxmlformats.org/drawingml/2006/main" rot="16200000">
          <a:off x="5273666" y="4353751"/>
          <a:ext cx="1292356" cy="28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33 %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0.16713</cdr:x>
      <cdr:y>0.67747</cdr:y>
    </cdr:from>
    <cdr:to>
      <cdr:x>0.20782</cdr:x>
      <cdr:y>0.86376</cdr:y>
    </cdr:to>
    <cdr:sp macro="" textlink="">
      <cdr:nvSpPr>
        <cdr:cNvPr id="2" name="pole tekstowe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1178205" y="4148122"/>
          <a:ext cx="1047418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GB"/>
          </a:defPPr>
          <a:lvl1pPr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1pPr>
          <a:lvl2pPr marL="742950" indent="-28575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2pPr>
          <a:lvl3pPr marL="11430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3pPr>
          <a:lvl4pPr marL="16002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4pPr>
          <a:lvl5pPr marL="2057400" indent="-228600" algn="l" defTabSz="449263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Microsoft YaHei" pitchFamily="34" charset="-122"/>
              <a:cs typeface="Arial" charset="0"/>
            </a:defRPr>
          </a:lvl9pPr>
        </a:lstStyle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100 %</a:t>
          </a:r>
        </a:p>
      </cdr:txBody>
    </cdr:sp>
  </cdr:relSizeAnchor>
  <cdr:relSizeAnchor xmlns:cdr="http://schemas.openxmlformats.org/drawingml/2006/chartDrawing">
    <cdr:from>
      <cdr:x>0.64369</cdr:x>
      <cdr:y>0.63307</cdr:y>
    </cdr:from>
    <cdr:to>
      <cdr:x>0.68058</cdr:x>
      <cdr:y>0.87084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313459C7-1E9C-4B53-868D-2227E6FD7F49}"/>
            </a:ext>
          </a:extLst>
        </cdr:cNvPr>
        <cdr:cNvSpPr txBox="1"/>
      </cdr:nvSpPr>
      <cdr:spPr>
        <a:xfrm xmlns:a="http://schemas.openxmlformats.org/drawingml/2006/main" rot="16200000">
          <a:off x="5342477" y="4060412"/>
          <a:ext cx="1336864" cy="334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75 %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0.5175</cdr:x>
      <cdr:y>0.66919</cdr:y>
    </cdr:from>
    <cdr:to>
      <cdr:x>0.55084</cdr:x>
      <cdr:y>0.85749</cdr:y>
    </cdr:to>
    <cdr:sp macro="" textlink="">
      <cdr:nvSpPr>
        <cdr:cNvPr id="2" name="pole tekstowe 1"/>
        <cdr:cNvSpPr txBox="1"/>
      </cdr:nvSpPr>
      <cdr:spPr>
        <a:xfrm xmlns:a="http://schemas.openxmlformats.org/drawingml/2006/main" rot="16200000">
          <a:off x="4693762" y="4015756"/>
          <a:ext cx="1030710" cy="32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97,80 %</a:t>
          </a:r>
        </a:p>
      </cdr:txBody>
    </cdr:sp>
  </cdr:relSizeAnchor>
  <cdr:relSizeAnchor xmlns:cdr="http://schemas.openxmlformats.org/drawingml/2006/chartDrawing">
    <cdr:from>
      <cdr:x>0.16306</cdr:x>
      <cdr:y>0.66919</cdr:y>
    </cdr:from>
    <cdr:to>
      <cdr:x>0.1964</cdr:x>
      <cdr:y>0.85749</cdr:y>
    </cdr:to>
    <cdr:sp macro="" textlink="">
      <cdr:nvSpPr>
        <cdr:cNvPr id="3" name="pole tekstowe 2"/>
        <cdr:cNvSpPr txBox="1"/>
      </cdr:nvSpPr>
      <cdr:spPr>
        <a:xfrm xmlns:a="http://schemas.openxmlformats.org/drawingml/2006/main" rot="16200000">
          <a:off x="1237379" y="4015756"/>
          <a:ext cx="1030710" cy="32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100 %</a:t>
          </a:r>
        </a:p>
      </cdr:txBody>
    </cdr:sp>
  </cdr:relSizeAnchor>
  <cdr:relSizeAnchor xmlns:cdr="http://schemas.openxmlformats.org/drawingml/2006/chartDrawing">
    <cdr:from>
      <cdr:x>0.34028</cdr:x>
      <cdr:y>0.65603</cdr:y>
    </cdr:from>
    <cdr:to>
      <cdr:x>0.37702</cdr:x>
      <cdr:y>0.85896</cdr:y>
    </cdr:to>
    <cdr:sp macro="" textlink="">
      <cdr:nvSpPr>
        <cdr:cNvPr id="4" name="pole tekstowe 1"/>
        <cdr:cNvSpPr txBox="1"/>
      </cdr:nvSpPr>
      <cdr:spPr>
        <a:xfrm xmlns:a="http://schemas.openxmlformats.org/drawingml/2006/main" rot="16200000">
          <a:off x="2942107" y="3967211"/>
          <a:ext cx="1110791" cy="358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100 %</a:t>
          </a:r>
        </a:p>
      </cdr:txBody>
    </cdr:sp>
  </cdr:relSizeAnchor>
  <cdr:relSizeAnchor xmlns:cdr="http://schemas.openxmlformats.org/drawingml/2006/chartDrawing">
    <cdr:from>
      <cdr:x>0.7021</cdr:x>
      <cdr:y>0.66919</cdr:y>
    </cdr:from>
    <cdr:to>
      <cdr:x>0.73545</cdr:x>
      <cdr:y>0.85748</cdr:y>
    </cdr:to>
    <cdr:sp macro="" textlink="">
      <cdr:nvSpPr>
        <cdr:cNvPr id="5" name="pole tekstowe 1"/>
        <cdr:cNvSpPr txBox="1"/>
      </cdr:nvSpPr>
      <cdr:spPr>
        <a:xfrm xmlns:a="http://schemas.openxmlformats.org/drawingml/2006/main" rot="16200000">
          <a:off x="6494038" y="4015680"/>
          <a:ext cx="1030655" cy="325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97,80 %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0.075</cdr:x>
      <cdr:y>0.60336</cdr:y>
    </cdr:from>
    <cdr:to>
      <cdr:x>0.15001</cdr:x>
      <cdr:y>0.8123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97A162F7-C328-49F6-8816-59B589D02712}"/>
            </a:ext>
          </a:extLst>
        </cdr:cNvPr>
        <cdr:cNvSpPr txBox="1"/>
      </cdr:nvSpPr>
      <cdr:spPr>
        <a:xfrm xmlns:a="http://schemas.openxmlformats.org/drawingml/2006/main" rot="16200000">
          <a:off x="288051" y="2919205"/>
          <a:ext cx="936109" cy="504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chemeClr val="bg1"/>
              </a:solidFill>
              <a:latin typeface="Bahnschrift" panose="020B0502040204020203" pitchFamily="34" charset="0"/>
            </a:rPr>
            <a:t>75 %</a:t>
          </a:r>
          <a:endParaRPr lang="pl-PL" sz="20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0.17144</cdr:x>
      <cdr:y>0.19351</cdr:y>
    </cdr:from>
    <cdr:to>
      <cdr:x>0.26787</cdr:x>
      <cdr:y>0.5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FE5A35D0-2530-49EB-A2AF-F15D5A67C164}"/>
            </a:ext>
          </a:extLst>
        </cdr:cNvPr>
        <cdr:cNvSpPr txBox="1"/>
      </cdr:nvSpPr>
      <cdr:spPr>
        <a:xfrm xmlns:a="http://schemas.openxmlformats.org/drawingml/2006/main" rot="16200000">
          <a:off x="789602" y="1229544"/>
          <a:ext cx="1373142" cy="64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chemeClr val="bg1"/>
              </a:solidFill>
              <a:latin typeface="Bahnschrift" panose="020B0502040204020203" pitchFamily="34" charset="0"/>
            </a:rPr>
            <a:t>84,12 %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0.06429</cdr:x>
      <cdr:y>0.33816</cdr:y>
    </cdr:from>
    <cdr:to>
      <cdr:x>0.1393</cdr:x>
      <cdr:y>0.80426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97A162F7-C328-49F6-8816-59B589D02712}"/>
            </a:ext>
          </a:extLst>
        </cdr:cNvPr>
        <cdr:cNvSpPr txBox="1"/>
      </cdr:nvSpPr>
      <cdr:spPr>
        <a:xfrm xmlns:a="http://schemas.openxmlformats.org/drawingml/2006/main" rot="16200000">
          <a:off x="-360019" y="2307135"/>
          <a:ext cx="2088233" cy="504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chemeClr val="bg1"/>
              </a:solidFill>
              <a:latin typeface="Bahnschrift" panose="020B0502040204020203" pitchFamily="34" charset="0"/>
            </a:rPr>
            <a:t>9 min 30 sek.</a:t>
          </a:r>
        </a:p>
      </cdr:txBody>
    </cdr:sp>
  </cdr:relSizeAnchor>
  <cdr:relSizeAnchor xmlns:cdr="http://schemas.openxmlformats.org/drawingml/2006/chartDrawing">
    <cdr:from>
      <cdr:x>0.17144</cdr:x>
      <cdr:y>0.27388</cdr:y>
    </cdr:from>
    <cdr:to>
      <cdr:x>0.26787</cdr:x>
      <cdr:y>0.81921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FE5A35D0-2530-49EB-A2AF-F15D5A67C164}"/>
            </a:ext>
          </a:extLst>
        </cdr:cNvPr>
        <cdr:cNvSpPr txBox="1"/>
      </cdr:nvSpPr>
      <cdr:spPr>
        <a:xfrm xmlns:a="http://schemas.openxmlformats.org/drawingml/2006/main" rot="16200000">
          <a:off x="254526" y="2124641"/>
          <a:ext cx="2443257" cy="64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chemeClr val="bg1"/>
              </a:solidFill>
              <a:latin typeface="Bahnschrift" panose="020B0502040204020203" pitchFamily="34" charset="0"/>
            </a:rPr>
            <a:t>8 min 35 sek.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0.06429</cdr:x>
      <cdr:y>0.33816</cdr:y>
    </cdr:from>
    <cdr:to>
      <cdr:x>0.1393</cdr:x>
      <cdr:y>0.80426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97A162F7-C328-49F6-8816-59B589D02712}"/>
            </a:ext>
          </a:extLst>
        </cdr:cNvPr>
        <cdr:cNvSpPr txBox="1"/>
      </cdr:nvSpPr>
      <cdr:spPr>
        <a:xfrm xmlns:a="http://schemas.openxmlformats.org/drawingml/2006/main" rot="16200000">
          <a:off x="-360019" y="2307135"/>
          <a:ext cx="2088233" cy="504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chemeClr val="bg1"/>
              </a:solidFill>
              <a:latin typeface="Bahnschrift" panose="020B0502040204020203" pitchFamily="34" charset="0"/>
            </a:rPr>
            <a:t>8 min 26 sek.</a:t>
          </a:r>
        </a:p>
      </cdr:txBody>
    </cdr:sp>
  </cdr:relSizeAnchor>
  <cdr:relSizeAnchor xmlns:cdr="http://schemas.openxmlformats.org/drawingml/2006/chartDrawing">
    <cdr:from>
      <cdr:x>0.17144</cdr:x>
      <cdr:y>0.27388</cdr:y>
    </cdr:from>
    <cdr:to>
      <cdr:x>0.26787</cdr:x>
      <cdr:y>0.81921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FE5A35D0-2530-49EB-A2AF-F15D5A67C164}"/>
            </a:ext>
          </a:extLst>
        </cdr:cNvPr>
        <cdr:cNvSpPr txBox="1"/>
      </cdr:nvSpPr>
      <cdr:spPr>
        <a:xfrm xmlns:a="http://schemas.openxmlformats.org/drawingml/2006/main" rot="16200000">
          <a:off x="254526" y="2124641"/>
          <a:ext cx="2443257" cy="64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chemeClr val="bg1"/>
              </a:solidFill>
              <a:latin typeface="Bahnschrift" panose="020B0502040204020203" pitchFamily="34" charset="0"/>
            </a:rPr>
            <a:t>9 min 07 sek.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0.57353</cdr:x>
      <cdr:y>0.91729</cdr:y>
    </cdr:from>
    <cdr:to>
      <cdr:x>0.60294</cdr:x>
      <cdr:y>0.98229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B6958F84-D6CF-4AA1-AC1E-161A8088597C}"/>
            </a:ext>
          </a:extLst>
        </cdr:cNvPr>
        <cdr:cNvSpPr txBox="1"/>
      </cdr:nvSpPr>
      <cdr:spPr>
        <a:xfrm xmlns:a="http://schemas.openxmlformats.org/drawingml/2006/main">
          <a:off x="5616624" y="5184576"/>
          <a:ext cx="288014" cy="36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rgbClr val="0B0D6F"/>
              </a:solidFill>
              <a:latin typeface="Bahnschrift" panose="020B0502040204020203" pitchFamily="34" charset="0"/>
            </a:rPr>
            <a:t>4</a:t>
          </a:r>
          <a:endParaRPr lang="pl-PL" sz="1100" dirty="0">
            <a:solidFill>
              <a:srgbClr val="0B0D6F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0.02206</cdr:x>
      <cdr:y>0.64975</cdr:y>
    </cdr:from>
    <cdr:to>
      <cdr:x>0.08138</cdr:x>
      <cdr:y>0.73302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FAA33BB0-76E2-43EA-90B2-3F40C986B31C}"/>
            </a:ext>
          </a:extLst>
        </cdr:cNvPr>
        <cdr:cNvSpPr txBox="1"/>
      </cdr:nvSpPr>
      <cdr:spPr>
        <a:xfrm xmlns:a="http://schemas.openxmlformats.org/drawingml/2006/main">
          <a:off x="216024" y="3672408"/>
          <a:ext cx="580926" cy="470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rgbClr val="0B0D6F"/>
              </a:solidFill>
              <a:latin typeface="Bahnschrift" panose="020B0502040204020203" pitchFamily="34" charset="0"/>
            </a:rPr>
            <a:t>1</a:t>
          </a:r>
          <a:endParaRPr lang="pl-PL" sz="1100" dirty="0">
            <a:solidFill>
              <a:srgbClr val="0B0D6F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0.32203</cdr:x>
      <cdr:y>0.15584</cdr:y>
    </cdr:from>
    <cdr:to>
      <cdr:x>0.38136</cdr:x>
      <cdr:y>0.23377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3B3E2057-A375-4520-B206-E1B7105A8C42}"/>
            </a:ext>
          </a:extLst>
        </cdr:cNvPr>
        <cdr:cNvSpPr txBox="1"/>
      </cdr:nvSpPr>
      <cdr:spPr>
        <a:xfrm xmlns:a="http://schemas.openxmlformats.org/drawingml/2006/main">
          <a:off x="2736305" y="864096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0.04923</cdr:x>
      <cdr:y>0.21662</cdr:y>
    </cdr:from>
    <cdr:to>
      <cdr:x>0.08312</cdr:x>
      <cdr:y>0.28028</cdr:y>
    </cdr:to>
    <cdr:sp macro="" textlink="">
      <cdr:nvSpPr>
        <cdr:cNvPr id="5" name="pole tekstowe 4">
          <a:extLst xmlns:a="http://schemas.openxmlformats.org/drawingml/2006/main">
            <a:ext uri="{FF2B5EF4-FFF2-40B4-BE49-F238E27FC236}">
              <a16:creationId xmlns:a16="http://schemas.microsoft.com/office/drawing/2014/main" id="{B1B2BA5B-5424-4BE3-89D0-4176C1583289}"/>
            </a:ext>
          </a:extLst>
        </cdr:cNvPr>
        <cdr:cNvSpPr txBox="1"/>
      </cdr:nvSpPr>
      <cdr:spPr>
        <a:xfrm xmlns:a="http://schemas.openxmlformats.org/drawingml/2006/main">
          <a:off x="482129" y="1224370"/>
          <a:ext cx="331888" cy="359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rgbClr val="0B0D6F"/>
              </a:solidFill>
              <a:latin typeface="Bahnschrift" panose="020B0502040204020203" pitchFamily="34" charset="0"/>
            </a:rPr>
            <a:t>4</a:t>
          </a:r>
          <a:endParaRPr lang="pl-PL" sz="1100" dirty="0">
            <a:solidFill>
              <a:srgbClr val="0B0D6F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0.21324</cdr:x>
      <cdr:y>0.10192</cdr:y>
    </cdr:from>
    <cdr:to>
      <cdr:x>0.24714</cdr:x>
      <cdr:y>0.16686</cdr:y>
    </cdr:to>
    <cdr:sp macro="" textlink="">
      <cdr:nvSpPr>
        <cdr:cNvPr id="6" name="pole tekstowe 5">
          <a:extLst xmlns:a="http://schemas.openxmlformats.org/drawingml/2006/main">
            <a:ext uri="{FF2B5EF4-FFF2-40B4-BE49-F238E27FC236}">
              <a16:creationId xmlns:a16="http://schemas.microsoft.com/office/drawing/2014/main" id="{213D312B-B84C-432F-ABC2-9505D88EB461}"/>
            </a:ext>
          </a:extLst>
        </cdr:cNvPr>
        <cdr:cNvSpPr txBox="1"/>
      </cdr:nvSpPr>
      <cdr:spPr>
        <a:xfrm xmlns:a="http://schemas.openxmlformats.org/drawingml/2006/main">
          <a:off x="2088232" y="576064"/>
          <a:ext cx="331986" cy="367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rgbClr val="0B0D6F"/>
              </a:solidFill>
              <a:latin typeface="Bahnschrift" panose="020B0502040204020203" pitchFamily="34" charset="0"/>
            </a:rPr>
            <a:t>1</a:t>
          </a:r>
          <a:endParaRPr lang="pl-PL" sz="1100" dirty="0">
            <a:solidFill>
              <a:srgbClr val="0B0D6F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0.36765</cdr:x>
      <cdr:y>0.04315</cdr:y>
    </cdr:from>
    <cdr:to>
      <cdr:x>0.41002</cdr:x>
      <cdr:y>0.10271</cdr:y>
    </cdr:to>
    <cdr:sp macro="" textlink="">
      <cdr:nvSpPr>
        <cdr:cNvPr id="7" name="pole tekstowe 6">
          <a:extLst xmlns:a="http://schemas.openxmlformats.org/drawingml/2006/main">
            <a:ext uri="{FF2B5EF4-FFF2-40B4-BE49-F238E27FC236}">
              <a16:creationId xmlns:a16="http://schemas.microsoft.com/office/drawing/2014/main" id="{487A9BC6-DAD8-4CE1-89F0-ABF0E8AE8915}"/>
            </a:ext>
          </a:extLst>
        </cdr:cNvPr>
        <cdr:cNvSpPr txBox="1"/>
      </cdr:nvSpPr>
      <cdr:spPr>
        <a:xfrm xmlns:a="http://schemas.openxmlformats.org/drawingml/2006/main">
          <a:off x="3600400" y="243865"/>
          <a:ext cx="414961" cy="336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rgbClr val="002060"/>
              </a:solidFill>
              <a:latin typeface="Bahnschrift" panose="020B0502040204020203" pitchFamily="34" charset="0"/>
            </a:rPr>
            <a:t>2</a:t>
          </a:r>
          <a:endParaRPr lang="pl-PL" sz="14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0.075</cdr:x>
      <cdr:y>0.38749</cdr:y>
    </cdr:from>
    <cdr:to>
      <cdr:x>0.13929</cdr:x>
      <cdr:y>0.5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97A162F7-C328-49F6-8816-59B589D02712}"/>
            </a:ext>
          </a:extLst>
        </cdr:cNvPr>
        <cdr:cNvSpPr txBox="1"/>
      </cdr:nvSpPr>
      <cdr:spPr>
        <a:xfrm xmlns:a="http://schemas.openxmlformats.org/drawingml/2006/main">
          <a:off x="504056" y="1736063"/>
          <a:ext cx="432056" cy="50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chemeClr val="bg1"/>
              </a:solidFill>
              <a:latin typeface="Bahnschrift" panose="020B0502040204020203" pitchFamily="34" charset="0"/>
            </a:rPr>
            <a:t>5</a:t>
          </a:r>
          <a:endParaRPr lang="pl-PL" sz="20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0.18215</cdr:x>
      <cdr:y>0.38638</cdr:y>
    </cdr:from>
    <cdr:to>
      <cdr:x>0.24718</cdr:x>
      <cdr:y>0.53103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FE5A35D0-2530-49EB-A2AF-F15D5A67C164}"/>
            </a:ext>
          </a:extLst>
        </cdr:cNvPr>
        <cdr:cNvSpPr txBox="1"/>
      </cdr:nvSpPr>
      <cdr:spPr>
        <a:xfrm xmlns:a="http://schemas.openxmlformats.org/drawingml/2006/main">
          <a:off x="1224136" y="1731094"/>
          <a:ext cx="437038" cy="64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chemeClr val="bg1"/>
              </a:solidFill>
              <a:latin typeface="Bahnschrift" panose="020B0502040204020203" pitchFamily="34" charset="0"/>
            </a:rPr>
            <a:t>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0.03352</cdr:x>
      <cdr:y>0.58037</cdr:y>
    </cdr:from>
    <cdr:to>
      <cdr:x>0.09218</cdr:x>
      <cdr:y>0.6546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8E454BA0-DB8E-4E06-BA31-7E4EC60F661D}"/>
            </a:ext>
          </a:extLst>
        </cdr:cNvPr>
        <cdr:cNvSpPr txBox="1"/>
      </cdr:nvSpPr>
      <cdr:spPr>
        <a:xfrm xmlns:a="http://schemas.openxmlformats.org/drawingml/2006/main">
          <a:off x="288030" y="3191627"/>
          <a:ext cx="504058" cy="408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59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0.34403</cdr:x>
      <cdr:y>0.93162</cdr:y>
    </cdr:from>
    <cdr:to>
      <cdr:x>0.41099</cdr:x>
      <cdr:y>0.99878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3D78B30A-4451-4939-91EC-12AAFFD11535}"/>
            </a:ext>
          </a:extLst>
        </cdr:cNvPr>
        <cdr:cNvSpPr txBox="1"/>
      </cdr:nvSpPr>
      <cdr:spPr>
        <a:xfrm xmlns:a="http://schemas.openxmlformats.org/drawingml/2006/main">
          <a:off x="2956199" y="5123302"/>
          <a:ext cx="57537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143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0.8799</cdr:x>
      <cdr:y>0.21859</cdr:y>
    </cdr:from>
    <cdr:to>
      <cdr:x>0.97208</cdr:x>
      <cdr:y>0.29715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42E94126-11DA-4C74-BDDC-6DDEA882AB4D}"/>
            </a:ext>
          </a:extLst>
        </cdr:cNvPr>
        <cdr:cNvSpPr txBox="1"/>
      </cdr:nvSpPr>
      <cdr:spPr>
        <a:xfrm xmlns:a="http://schemas.openxmlformats.org/drawingml/2006/main">
          <a:off x="7560840" y="1202092"/>
          <a:ext cx="792091" cy="432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186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0.075</cdr:x>
      <cdr:y>0.54986</cdr:y>
    </cdr:from>
    <cdr:to>
      <cdr:x>0.15001</cdr:x>
      <cdr:y>0.85772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97A162F7-C328-49F6-8816-59B589D02712}"/>
            </a:ext>
          </a:extLst>
        </cdr:cNvPr>
        <cdr:cNvSpPr txBox="1"/>
      </cdr:nvSpPr>
      <cdr:spPr>
        <a:xfrm xmlns:a="http://schemas.openxmlformats.org/drawingml/2006/main" rot="16200000">
          <a:off x="95405" y="2562592"/>
          <a:ext cx="1224136" cy="471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chemeClr val="bg1"/>
              </a:solidFill>
              <a:latin typeface="Bahnschrift" panose="020B0502040204020203" pitchFamily="34" charset="0"/>
            </a:rPr>
            <a:t>56,70 %</a:t>
          </a:r>
          <a:endParaRPr lang="pl-PL" sz="20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0.17177</cdr:x>
      <cdr:y>0.00594</cdr:y>
    </cdr:from>
    <cdr:to>
      <cdr:x>0.2682</cdr:x>
      <cdr:y>0.43972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FE5A35D0-2530-49EB-A2AF-F15D5A67C164}"/>
            </a:ext>
          </a:extLst>
        </cdr:cNvPr>
        <cdr:cNvSpPr txBox="1"/>
      </cdr:nvSpPr>
      <cdr:spPr>
        <a:xfrm xmlns:a="http://schemas.openxmlformats.org/drawingml/2006/main" rot="16200000">
          <a:off x="520913" y="582837"/>
          <a:ext cx="1724805" cy="606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400" dirty="0">
              <a:solidFill>
                <a:schemeClr val="bg1"/>
              </a:solidFill>
              <a:latin typeface="Bahnschrift" panose="020B0502040204020203" pitchFamily="34" charset="0"/>
            </a:rPr>
            <a:t>62,10 %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0.0865</cdr:x>
      <cdr:y>0.10881</cdr:y>
    </cdr:from>
    <cdr:to>
      <cdr:x>0.14808</cdr:x>
      <cdr:y>0.19189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D9CE5956-A360-45B9-A947-63915277454F}"/>
            </a:ext>
          </a:extLst>
        </cdr:cNvPr>
        <cdr:cNvSpPr txBox="1"/>
      </cdr:nvSpPr>
      <cdr:spPr>
        <a:xfrm xmlns:a="http://schemas.openxmlformats.org/drawingml/2006/main">
          <a:off x="707998" y="565832"/>
          <a:ext cx="504016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6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0.03372</cdr:x>
      <cdr:y>0.33636</cdr:y>
    </cdr:from>
    <cdr:to>
      <cdr:x>0.06891</cdr:x>
      <cdr:y>0.39174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E01E2F49-93A2-4ED1-A0C8-C24C8EC1735F}"/>
            </a:ext>
          </a:extLst>
        </cdr:cNvPr>
        <cdr:cNvSpPr txBox="1"/>
      </cdr:nvSpPr>
      <cdr:spPr>
        <a:xfrm xmlns:a="http://schemas.openxmlformats.org/drawingml/2006/main">
          <a:off x="275951" y="1749202"/>
          <a:ext cx="288021" cy="287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4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0.20967</cdr:x>
      <cdr:y>0.89626</cdr:y>
    </cdr:from>
    <cdr:to>
      <cdr:x>0.28006</cdr:x>
      <cdr:y>0.96549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C28F170D-1CC9-4673-B7A0-807F238A9C78}"/>
            </a:ext>
          </a:extLst>
        </cdr:cNvPr>
        <cdr:cNvSpPr txBox="1"/>
      </cdr:nvSpPr>
      <cdr:spPr>
        <a:xfrm xmlns:a="http://schemas.openxmlformats.org/drawingml/2006/main">
          <a:off x="1716111" y="4660880"/>
          <a:ext cx="576124" cy="360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20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0.0865</cdr:x>
      <cdr:y>0.10881</cdr:y>
    </cdr:from>
    <cdr:to>
      <cdr:x>0.14808</cdr:x>
      <cdr:y>0.19189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D9CE5956-A360-45B9-A947-63915277454F}"/>
            </a:ext>
          </a:extLst>
        </cdr:cNvPr>
        <cdr:cNvSpPr txBox="1"/>
      </cdr:nvSpPr>
      <cdr:spPr>
        <a:xfrm xmlns:a="http://schemas.openxmlformats.org/drawingml/2006/main">
          <a:off x="707998" y="565832"/>
          <a:ext cx="504016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6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0.03372</cdr:x>
      <cdr:y>0.33636</cdr:y>
    </cdr:from>
    <cdr:to>
      <cdr:x>0.06891</cdr:x>
      <cdr:y>0.39174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E01E2F49-93A2-4ED1-A0C8-C24C8EC1735F}"/>
            </a:ext>
          </a:extLst>
        </cdr:cNvPr>
        <cdr:cNvSpPr txBox="1"/>
      </cdr:nvSpPr>
      <cdr:spPr>
        <a:xfrm xmlns:a="http://schemas.openxmlformats.org/drawingml/2006/main">
          <a:off x="275951" y="1749202"/>
          <a:ext cx="288021" cy="287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4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0.20967</cdr:x>
      <cdr:y>0.89626</cdr:y>
    </cdr:from>
    <cdr:to>
      <cdr:x>0.28006</cdr:x>
      <cdr:y>0.96549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C28F170D-1CC9-4673-B7A0-807F238A9C78}"/>
            </a:ext>
          </a:extLst>
        </cdr:cNvPr>
        <cdr:cNvSpPr txBox="1"/>
      </cdr:nvSpPr>
      <cdr:spPr>
        <a:xfrm xmlns:a="http://schemas.openxmlformats.org/drawingml/2006/main">
          <a:off x="1716111" y="4660880"/>
          <a:ext cx="576124" cy="360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02060"/>
              </a:solidFill>
              <a:latin typeface="Bahnschrift" panose="020B0502040204020203" pitchFamily="34" charset="0"/>
            </a:rPr>
            <a:t>20</a:t>
          </a:r>
          <a:endParaRPr lang="pl-PL" sz="1100" dirty="0">
            <a:solidFill>
              <a:srgbClr val="002060"/>
            </a:solidFill>
            <a:latin typeface="Bahnschrift" panose="020B0502040204020203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0.5993</cdr:x>
      <cdr:y>0.6064</cdr:y>
    </cdr:from>
    <cdr:to>
      <cdr:x>0.64523</cdr:x>
      <cdr:y>0.85316</cdr:y>
    </cdr:to>
    <cdr:sp macro="" textlink="">
      <cdr:nvSpPr>
        <cdr:cNvPr id="2" name="pole tekstowe 1"/>
        <cdr:cNvSpPr txBox="1"/>
      </cdr:nvSpPr>
      <cdr:spPr>
        <a:xfrm xmlns:a="http://schemas.openxmlformats.org/drawingml/2006/main" rot="16200000">
          <a:off x="5034781" y="3939735"/>
          <a:ext cx="1403724" cy="423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0.24</cdr:x>
      <cdr:y>0.55747</cdr:y>
    </cdr:from>
    <cdr:to>
      <cdr:x>0.2834</cdr:x>
      <cdr:y>0.87681</cdr:y>
    </cdr:to>
    <cdr:sp macro="" textlink="">
      <cdr:nvSpPr>
        <cdr:cNvPr id="4" name="pole tekstowe 3"/>
        <cdr:cNvSpPr txBox="1"/>
      </cdr:nvSpPr>
      <cdr:spPr>
        <a:xfrm xmlns:a="http://schemas.openxmlformats.org/drawingml/2006/main" rot="16200000">
          <a:off x="1504310" y="3879487"/>
          <a:ext cx="1816605" cy="400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73,60%</a:t>
          </a:r>
        </a:p>
      </cdr:txBody>
    </cdr:sp>
  </cdr:relSizeAnchor>
  <cdr:relSizeAnchor xmlns:cdr="http://schemas.openxmlformats.org/drawingml/2006/chartDrawing">
    <cdr:from>
      <cdr:x>0.60711</cdr:x>
      <cdr:y>0.65458</cdr:y>
    </cdr:from>
    <cdr:to>
      <cdr:x>0.64711</cdr:x>
      <cdr:y>0.86249</cdr:y>
    </cdr:to>
    <cdr:sp macro="" textlink="">
      <cdr:nvSpPr>
        <cdr:cNvPr id="5" name="pole tekstowe 4"/>
        <cdr:cNvSpPr txBox="1"/>
      </cdr:nvSpPr>
      <cdr:spPr>
        <a:xfrm xmlns:a="http://schemas.openxmlformats.org/drawingml/2006/main" rot="16200000">
          <a:off x="5189956" y="4130611"/>
          <a:ext cx="1182722" cy="368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>
              <a:solidFill>
                <a:schemeClr val="bg1"/>
              </a:solidFill>
              <a:latin typeface="Bahnschrift" panose="020B0502040204020203" pitchFamily="34" charset="0"/>
            </a:rPr>
            <a:t>76,60 %</a:t>
          </a:r>
          <a:endParaRPr lang="pl-PL" sz="18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0.27923</cdr:x>
      <cdr:y>0.36997</cdr:y>
    </cdr:from>
    <cdr:to>
      <cdr:x>0.38027</cdr:x>
      <cdr:y>0.44254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2183061" y="184153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dirty="0"/>
        </a:p>
      </cdr:txBody>
    </cdr:sp>
  </cdr:relSizeAnchor>
  <cdr:relSizeAnchor xmlns:cdr="http://schemas.openxmlformats.org/drawingml/2006/chartDrawing">
    <cdr:from>
      <cdr:x>0.43542</cdr:x>
      <cdr:y>0.41351</cdr:y>
    </cdr:from>
    <cdr:to>
      <cdr:x>0.54562</cdr:x>
      <cdr:y>0.499</cdr:y>
    </cdr:to>
    <cdr:sp macro="" textlink="">
      <cdr:nvSpPr>
        <cdr:cNvPr id="10" name="pole tekstowe 9"/>
        <cdr:cNvSpPr txBox="1"/>
      </cdr:nvSpPr>
      <cdr:spPr>
        <a:xfrm xmlns:a="http://schemas.openxmlformats.org/drawingml/2006/main">
          <a:off x="3407445" y="2057554"/>
          <a:ext cx="863848" cy="422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0.12168</cdr:x>
      <cdr:y>0.08681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491F0B66-9AF8-4E53-A7B0-BED1F190C60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121761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0.77895</cdr:x>
      <cdr:y>0.69054</cdr:y>
    </cdr:from>
    <cdr:to>
      <cdr:x>0.81901</cdr:x>
      <cdr:y>0.86421</cdr:y>
    </cdr:to>
    <cdr:sp macro="" textlink="">
      <cdr:nvSpPr>
        <cdr:cNvPr id="6" name="pole tekstowe 5">
          <a:extLst xmlns:a="http://schemas.openxmlformats.org/drawingml/2006/main">
            <a:ext uri="{FF2B5EF4-FFF2-40B4-BE49-F238E27FC236}">
              <a16:creationId xmlns:a16="http://schemas.microsoft.com/office/drawing/2014/main" id="{EC3B552D-4C65-4017-A952-DD915D3D88AF}"/>
            </a:ext>
          </a:extLst>
        </cdr:cNvPr>
        <cdr:cNvSpPr txBox="1"/>
      </cdr:nvSpPr>
      <cdr:spPr>
        <a:xfrm xmlns:a="http://schemas.openxmlformats.org/drawingml/2006/main">
          <a:off x="7181113" y="3928241"/>
          <a:ext cx="369312" cy="987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78,60 %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0.58927</cdr:x>
      <cdr:y>0.62386</cdr:y>
    </cdr:from>
    <cdr:to>
      <cdr:x>0.6352</cdr:x>
      <cdr:y>0.87062</cdr:y>
    </cdr:to>
    <cdr:sp macro="" textlink="">
      <cdr:nvSpPr>
        <cdr:cNvPr id="2" name="pole tekstowe 1"/>
        <cdr:cNvSpPr txBox="1"/>
      </cdr:nvSpPr>
      <cdr:spPr>
        <a:xfrm xmlns:a="http://schemas.openxmlformats.org/drawingml/2006/main" rot="16200000">
          <a:off x="4321607" y="3526665"/>
          <a:ext cx="1225727" cy="370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>
              <a:solidFill>
                <a:schemeClr val="bg1"/>
              </a:solidFill>
              <a:latin typeface="Bahnschrift" panose="020B0502040204020203" pitchFamily="34" charset="0"/>
            </a:rPr>
            <a:t>79,38 %</a:t>
          </a:r>
          <a:endParaRPr lang="pl-PL" sz="18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0.23324</cdr:x>
      <cdr:y>0.57141</cdr:y>
    </cdr:from>
    <cdr:to>
      <cdr:x>0.28471</cdr:x>
      <cdr:y>0.89075</cdr:y>
    </cdr:to>
    <cdr:sp macro="" textlink="">
      <cdr:nvSpPr>
        <cdr:cNvPr id="4" name="pole tekstowe 3"/>
        <cdr:cNvSpPr txBox="1"/>
      </cdr:nvSpPr>
      <cdr:spPr>
        <a:xfrm xmlns:a="http://schemas.openxmlformats.org/drawingml/2006/main" rot="16200000">
          <a:off x="1426103" y="3774441"/>
          <a:ext cx="1748551" cy="457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75,85 %</a:t>
          </a:r>
        </a:p>
        <a:p xmlns:a="http://schemas.openxmlformats.org/drawingml/2006/main">
          <a:endParaRPr lang="pl-PL" sz="800" dirty="0"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0.76828</cdr:x>
      <cdr:y>0.66234</cdr:y>
    </cdr:from>
    <cdr:to>
      <cdr:x>0.80828</cdr:x>
      <cdr:y>0.87025</cdr:y>
    </cdr:to>
    <cdr:sp macro="" textlink="">
      <cdr:nvSpPr>
        <cdr:cNvPr id="5" name="pole tekstowe 4"/>
        <cdr:cNvSpPr txBox="1"/>
      </cdr:nvSpPr>
      <cdr:spPr>
        <a:xfrm xmlns:a="http://schemas.openxmlformats.org/drawingml/2006/main" rot="16200000">
          <a:off x="6432756" y="4018187"/>
          <a:ext cx="1138415" cy="355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800" dirty="0">
            <a:solidFill>
              <a:schemeClr val="accent3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0.27923</cdr:x>
      <cdr:y>0.36997</cdr:y>
    </cdr:from>
    <cdr:to>
      <cdr:x>0.38027</cdr:x>
      <cdr:y>0.44254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2183061" y="184153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0.41159</cdr:x>
      <cdr:y>0.68977</cdr:y>
    </cdr:from>
    <cdr:to>
      <cdr:x>0.46429</cdr:x>
      <cdr:y>0.8809</cdr:y>
    </cdr:to>
    <cdr:sp macro="" textlink="">
      <cdr:nvSpPr>
        <cdr:cNvPr id="10" name="pole tekstowe 9"/>
        <cdr:cNvSpPr txBox="1"/>
      </cdr:nvSpPr>
      <cdr:spPr>
        <a:xfrm xmlns:a="http://schemas.openxmlformats.org/drawingml/2006/main" rot="16200000">
          <a:off x="3366749" y="4066041"/>
          <a:ext cx="1046535" cy="468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>
              <a:solidFill>
                <a:schemeClr val="bg1"/>
              </a:solidFill>
              <a:latin typeface="Bahnschrift" panose="020B0502040204020203" pitchFamily="34" charset="0"/>
            </a:rPr>
            <a:t>76,68 %</a:t>
          </a:r>
          <a:endParaRPr lang="pl-PL" sz="18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0.58993</cdr:x>
      <cdr:y>0.67662</cdr:y>
    </cdr:from>
    <cdr:to>
      <cdr:x>0.63151</cdr:x>
      <cdr:y>0.88241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8C0E13FE-D3FE-4FCD-A8CC-0F337A807739}"/>
            </a:ext>
          </a:extLst>
        </cdr:cNvPr>
        <cdr:cNvSpPr txBox="1"/>
      </cdr:nvSpPr>
      <cdr:spPr>
        <a:xfrm xmlns:a="http://schemas.openxmlformats.org/drawingml/2006/main">
          <a:off x="5240135" y="3704823"/>
          <a:ext cx="369339" cy="1126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pl-PL" sz="18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0.76828</cdr:x>
      <cdr:y>0.68977</cdr:y>
    </cdr:from>
    <cdr:to>
      <cdr:x>0.80986</cdr:x>
      <cdr:y>0.86073</cdr:y>
    </cdr:to>
    <cdr:sp macro="" textlink="">
      <cdr:nvSpPr>
        <cdr:cNvPr id="6" name="pole tekstowe 5">
          <a:extLst xmlns:a="http://schemas.openxmlformats.org/drawingml/2006/main">
            <a:ext uri="{FF2B5EF4-FFF2-40B4-BE49-F238E27FC236}">
              <a16:creationId xmlns:a16="http://schemas.microsoft.com/office/drawing/2014/main" id="{F992D4F8-64CB-48A0-B8C5-14840BD6E032}"/>
            </a:ext>
          </a:extLst>
        </cdr:cNvPr>
        <cdr:cNvSpPr txBox="1"/>
      </cdr:nvSpPr>
      <cdr:spPr>
        <a:xfrm xmlns:a="http://schemas.openxmlformats.org/drawingml/2006/main">
          <a:off x="6824311" y="3776831"/>
          <a:ext cx="369333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80,70 %</a:t>
          </a:r>
        </a:p>
      </cdr:txBody>
    </cdr:sp>
  </cdr:relSizeAnchor>
  <cdr:relSizeAnchor xmlns:cdr="http://schemas.openxmlformats.org/drawingml/2006/chartDrawing">
    <cdr:from>
      <cdr:x>0.76828</cdr:x>
      <cdr:y>0.66347</cdr:y>
    </cdr:from>
    <cdr:to>
      <cdr:x>0.80986</cdr:x>
      <cdr:y>0.86926</cdr:y>
    </cdr:to>
    <cdr:sp macro="" textlink="">
      <cdr:nvSpPr>
        <cdr:cNvPr id="11" name="pole tekstowe 1">
          <a:extLst xmlns:a="http://schemas.openxmlformats.org/drawingml/2006/main">
            <a:ext uri="{FF2B5EF4-FFF2-40B4-BE49-F238E27FC236}">
              <a16:creationId xmlns:a16="http://schemas.microsoft.com/office/drawing/2014/main" id="{D02CB59A-B0C2-4EA4-9590-59205789CBA8}"/>
            </a:ext>
          </a:extLst>
        </cdr:cNvPr>
        <cdr:cNvSpPr txBox="1"/>
      </cdr:nvSpPr>
      <cdr:spPr>
        <a:xfrm xmlns:a="http://schemas.openxmlformats.org/drawingml/2006/main">
          <a:off x="6824311" y="3632815"/>
          <a:ext cx="369339" cy="1126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sz="18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0.52471</cdr:x>
      <cdr:y>0.63883</cdr:y>
    </cdr:from>
    <cdr:to>
      <cdr:x>0.57064</cdr:x>
      <cdr:y>0.88559</cdr:y>
    </cdr:to>
    <cdr:sp macro="" textlink="">
      <cdr:nvSpPr>
        <cdr:cNvPr id="2" name="pole tekstowe 1"/>
        <cdr:cNvSpPr txBox="1"/>
      </cdr:nvSpPr>
      <cdr:spPr>
        <a:xfrm xmlns:a="http://schemas.openxmlformats.org/drawingml/2006/main" rot="16200000">
          <a:off x="4189038" y="3970847"/>
          <a:ext cx="1351570" cy="407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40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0.5945</cdr:x>
      <cdr:y>0.67711</cdr:y>
    </cdr:from>
    <cdr:to>
      <cdr:x>0.6345</cdr:x>
      <cdr:y>0.88502</cdr:y>
    </cdr:to>
    <cdr:sp macro="" textlink="">
      <cdr:nvSpPr>
        <cdr:cNvPr id="5" name="pole tekstowe 4"/>
        <cdr:cNvSpPr txBox="1"/>
      </cdr:nvSpPr>
      <cdr:spPr>
        <a:xfrm xmlns:a="http://schemas.openxmlformats.org/drawingml/2006/main" rot="16200000">
          <a:off x="4888976" y="4100460"/>
          <a:ext cx="1138778" cy="355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64,94 %</a:t>
          </a:r>
        </a:p>
      </cdr:txBody>
    </cdr:sp>
  </cdr:relSizeAnchor>
  <cdr:relSizeAnchor xmlns:cdr="http://schemas.openxmlformats.org/drawingml/2006/chartDrawing">
    <cdr:from>
      <cdr:x>0.27923</cdr:x>
      <cdr:y>0.36997</cdr:y>
    </cdr:from>
    <cdr:to>
      <cdr:x>0.38027</cdr:x>
      <cdr:y>0.44254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2183061" y="184153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0.43542</cdr:x>
      <cdr:y>0.41351</cdr:y>
    </cdr:from>
    <cdr:to>
      <cdr:x>0.54562</cdr:x>
      <cdr:y>0.499</cdr:y>
    </cdr:to>
    <cdr:sp macro="" textlink="">
      <cdr:nvSpPr>
        <cdr:cNvPr id="10" name="pole tekstowe 9"/>
        <cdr:cNvSpPr txBox="1"/>
      </cdr:nvSpPr>
      <cdr:spPr>
        <a:xfrm xmlns:a="http://schemas.openxmlformats.org/drawingml/2006/main">
          <a:off x="3407445" y="2057554"/>
          <a:ext cx="863848" cy="422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0.75954</cdr:x>
      <cdr:y>0.77034</cdr:y>
    </cdr:from>
    <cdr:to>
      <cdr:x>0.82209</cdr:x>
      <cdr:y>0.85729</cdr:y>
    </cdr:to>
    <cdr:sp macro="" textlink="">
      <cdr:nvSpPr>
        <cdr:cNvPr id="3" name="pole tekstowe 2"/>
        <cdr:cNvSpPr txBox="1"/>
      </cdr:nvSpPr>
      <cdr:spPr>
        <a:xfrm xmlns:a="http://schemas.openxmlformats.org/drawingml/2006/main" rot="16200000">
          <a:off x="6156486" y="3791699"/>
          <a:ext cx="43204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0.76791</cdr:x>
      <cdr:y>0.69657</cdr:y>
    </cdr:from>
    <cdr:to>
      <cdr:x>0.81259</cdr:x>
      <cdr:y>0.88497</cdr:y>
    </cdr:to>
    <cdr:sp macro="" textlink="">
      <cdr:nvSpPr>
        <cdr:cNvPr id="6" name="pole tekstowe 5"/>
        <cdr:cNvSpPr txBox="1"/>
      </cdr:nvSpPr>
      <cdr:spPr>
        <a:xfrm xmlns:a="http://schemas.openxmlformats.org/drawingml/2006/main" rot="16200000">
          <a:off x="6503553" y="4132818"/>
          <a:ext cx="1031917" cy="396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0.88951</cdr:x>
      <cdr:y>0.0749</cdr:y>
    </cdr:from>
    <cdr:to>
      <cdr:x>0.98678</cdr:x>
      <cdr:y>0.14063</cdr:y>
    </cdr:to>
    <cdr:sp macro="" textlink="">
      <cdr:nvSpPr>
        <cdr:cNvPr id="8" name="pole tekstowe 7">
          <a:extLst xmlns:a="http://schemas.openxmlformats.org/drawingml/2006/main">
            <a:ext uri="{FF2B5EF4-FFF2-40B4-BE49-F238E27FC236}">
              <a16:creationId xmlns:a16="http://schemas.microsoft.com/office/drawing/2014/main" id="{1ED75C74-32A9-4C2F-98A1-534BEA8FDB8D}"/>
            </a:ext>
          </a:extLst>
        </cdr:cNvPr>
        <cdr:cNvSpPr txBox="1"/>
      </cdr:nvSpPr>
      <cdr:spPr>
        <a:xfrm xmlns:a="http://schemas.openxmlformats.org/drawingml/2006/main">
          <a:off x="7901136" y="410267"/>
          <a:ext cx="864013" cy="360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rgbClr val="0B0D6F"/>
              </a:solidFill>
              <a:latin typeface="Bahnschrift" panose="020B0502040204020203" pitchFamily="34" charset="0"/>
            </a:rPr>
            <a:t>17 x 7</a:t>
          </a:r>
        </a:p>
      </cdr:txBody>
    </cdr:sp>
  </cdr:relSizeAnchor>
  <cdr:relSizeAnchor xmlns:cdr="http://schemas.openxmlformats.org/drawingml/2006/chartDrawing">
    <cdr:from>
      <cdr:x>0.76791</cdr:x>
      <cdr:y>0.6912</cdr:y>
    </cdr:from>
    <cdr:to>
      <cdr:x>0.81538</cdr:x>
      <cdr:y>0.88841</cdr:y>
    </cdr:to>
    <cdr:sp macro="" textlink="">
      <cdr:nvSpPr>
        <cdr:cNvPr id="9" name="pole tekstowe 8">
          <a:extLst xmlns:a="http://schemas.openxmlformats.org/drawingml/2006/main">
            <a:ext uri="{FF2B5EF4-FFF2-40B4-BE49-F238E27FC236}">
              <a16:creationId xmlns:a16="http://schemas.microsoft.com/office/drawing/2014/main" id="{2E2C1A6F-5FA7-4365-9796-C85B6999D9B0}"/>
            </a:ext>
          </a:extLst>
        </cdr:cNvPr>
        <cdr:cNvSpPr txBox="1"/>
      </cdr:nvSpPr>
      <cdr:spPr>
        <a:xfrm xmlns:a="http://schemas.openxmlformats.org/drawingml/2006/main" rot="16200000">
          <a:off x="6491817" y="4115143"/>
          <a:ext cx="1080171" cy="421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61,70 %</a:t>
          </a:r>
        </a:p>
      </cdr:txBody>
    </cdr:sp>
  </cdr:relSizeAnchor>
  <cdr:relSizeAnchor xmlns:cdr="http://schemas.openxmlformats.org/drawingml/2006/chartDrawing">
    <cdr:from>
      <cdr:x>0.41122</cdr:x>
      <cdr:y>0.68321</cdr:y>
    </cdr:from>
    <cdr:to>
      <cdr:x>0.45594</cdr:x>
      <cdr:y>0.88609</cdr:y>
    </cdr:to>
    <cdr:sp macro="" textlink="">
      <cdr:nvSpPr>
        <cdr:cNvPr id="11" name="pole tekstowe 10">
          <a:extLst xmlns:a="http://schemas.openxmlformats.org/drawingml/2006/main">
            <a:ext uri="{FF2B5EF4-FFF2-40B4-BE49-F238E27FC236}">
              <a16:creationId xmlns:a16="http://schemas.microsoft.com/office/drawing/2014/main" id="{D3420AAD-DD27-47B1-8B66-FBC79D9C0C12}"/>
            </a:ext>
          </a:extLst>
        </cdr:cNvPr>
        <cdr:cNvSpPr txBox="1"/>
      </cdr:nvSpPr>
      <cdr:spPr>
        <a:xfrm xmlns:a="http://schemas.openxmlformats.org/drawingml/2006/main" rot="16200000">
          <a:off x="3295723" y="4099122"/>
          <a:ext cx="1111228" cy="397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51,90 %</a:t>
          </a:r>
        </a:p>
      </cdr:txBody>
    </cdr:sp>
  </cdr:relSizeAnchor>
  <cdr:relSizeAnchor xmlns:cdr="http://schemas.openxmlformats.org/drawingml/2006/chartDrawing">
    <cdr:from>
      <cdr:x>0.22945</cdr:x>
      <cdr:y>0.63601</cdr:y>
    </cdr:from>
    <cdr:to>
      <cdr:x>0.26188</cdr:x>
      <cdr:y>0.88841</cdr:y>
    </cdr:to>
    <cdr:sp macro="" textlink="">
      <cdr:nvSpPr>
        <cdr:cNvPr id="13" name="pole tekstowe 12">
          <a:extLst xmlns:a="http://schemas.openxmlformats.org/drawingml/2006/main">
            <a:ext uri="{FF2B5EF4-FFF2-40B4-BE49-F238E27FC236}">
              <a16:creationId xmlns:a16="http://schemas.microsoft.com/office/drawing/2014/main" id="{9E9E57AC-DFF6-40A1-AB51-5C8C8E09EC82}"/>
            </a:ext>
          </a:extLst>
        </cdr:cNvPr>
        <cdr:cNvSpPr txBox="1"/>
      </cdr:nvSpPr>
      <cdr:spPr>
        <a:xfrm xmlns:a="http://schemas.openxmlformats.org/drawingml/2006/main" rot="16200000">
          <a:off x="1490927" y="4030785"/>
          <a:ext cx="1382462" cy="288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63,83 %</a:t>
          </a:r>
        </a:p>
        <a:p xmlns:a="http://schemas.openxmlformats.org/drawingml/2006/main">
          <a:endParaRPr lang="pl-PL" dirty="0">
            <a:solidFill>
              <a:schemeClr val="bg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0.23095</cdr:x>
      <cdr:y>0.67126</cdr:y>
    </cdr:from>
    <cdr:to>
      <cdr:x>0.26868</cdr:x>
      <cdr:y>0.89398</cdr:y>
    </cdr:to>
    <cdr:sp macro="" textlink="">
      <cdr:nvSpPr>
        <cdr:cNvPr id="2" name="pole tekstowe 1"/>
        <cdr:cNvSpPr txBox="1"/>
      </cdr:nvSpPr>
      <cdr:spPr>
        <a:xfrm xmlns:a="http://schemas.openxmlformats.org/drawingml/2006/main" rot="16200000">
          <a:off x="1609874" y="4116274"/>
          <a:ext cx="1219117" cy="335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80 %</a:t>
          </a:r>
        </a:p>
      </cdr:txBody>
    </cdr:sp>
  </cdr:relSizeAnchor>
  <cdr:relSizeAnchor xmlns:cdr="http://schemas.openxmlformats.org/drawingml/2006/chartDrawing">
    <cdr:from>
      <cdr:x>0.58757</cdr:x>
      <cdr:y>0.69734</cdr:y>
    </cdr:from>
    <cdr:to>
      <cdr:x>0.62431</cdr:x>
      <cdr:y>0.88332</cdr:y>
    </cdr:to>
    <cdr:sp macro="" textlink="">
      <cdr:nvSpPr>
        <cdr:cNvPr id="4" name="pole tekstowe 1"/>
        <cdr:cNvSpPr txBox="1"/>
      </cdr:nvSpPr>
      <cdr:spPr>
        <a:xfrm xmlns:a="http://schemas.openxmlformats.org/drawingml/2006/main" rot="16200000">
          <a:off x="4874381" y="4162879"/>
          <a:ext cx="1018011" cy="326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100 %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0.36716</cdr:x>
      <cdr:y>0.72107</cdr:y>
    </cdr:from>
    <cdr:to>
      <cdr:x>0.41688</cdr:x>
      <cdr:y>0.9015</cdr:y>
    </cdr:to>
    <cdr:sp macro="" textlink="">
      <cdr:nvSpPr>
        <cdr:cNvPr id="3" name="pole tekstowe 2"/>
        <cdr:cNvSpPr txBox="1"/>
      </cdr:nvSpPr>
      <cdr:spPr>
        <a:xfrm xmlns:a="http://schemas.openxmlformats.org/drawingml/2006/main" rot="16200000">
          <a:off x="2989005" y="4219894"/>
          <a:ext cx="987632" cy="441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0.79276</cdr:x>
      <cdr:y>0.65767</cdr:y>
    </cdr:from>
    <cdr:to>
      <cdr:x>0.83433</cdr:x>
      <cdr:y>0.855</cdr:y>
    </cdr:to>
    <cdr:sp macro="" textlink="">
      <cdr:nvSpPr>
        <cdr:cNvPr id="4" name="pole tekstowe 3"/>
        <cdr:cNvSpPr txBox="1"/>
      </cdr:nvSpPr>
      <cdr:spPr>
        <a:xfrm xmlns:a="http://schemas.openxmlformats.org/drawingml/2006/main" rot="16200000">
          <a:off x="6687762" y="3955334"/>
          <a:ext cx="108013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</a:rPr>
            <a:t>54,55 %</a:t>
          </a:r>
        </a:p>
      </cdr:txBody>
    </cdr:sp>
  </cdr:relSizeAnchor>
  <cdr:relSizeAnchor xmlns:cdr="http://schemas.openxmlformats.org/drawingml/2006/chartDrawing">
    <cdr:from>
      <cdr:x>0.78661</cdr:x>
      <cdr:y>0.63659</cdr:y>
    </cdr:from>
    <cdr:to>
      <cdr:x>0.81903</cdr:x>
      <cdr:y>0.84707</cdr:y>
    </cdr:to>
    <cdr:sp macro="" textlink="">
      <cdr:nvSpPr>
        <cdr:cNvPr id="5" name="pole tekstowe 4">
          <a:extLst xmlns:a="http://schemas.openxmlformats.org/drawingml/2006/main">
            <a:ext uri="{FF2B5EF4-FFF2-40B4-BE49-F238E27FC236}">
              <a16:creationId xmlns:a16="http://schemas.microsoft.com/office/drawing/2014/main" id="{3D5511AA-87AB-4CA9-9C19-C05DB1ADEAB1}"/>
            </a:ext>
          </a:extLst>
        </cdr:cNvPr>
        <cdr:cNvSpPr txBox="1"/>
      </cdr:nvSpPr>
      <cdr:spPr>
        <a:xfrm xmlns:a="http://schemas.openxmlformats.org/drawingml/2006/main" rot="16200000">
          <a:off x="6556495" y="3916565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0.18855</cdr:x>
      <cdr:y>0.70275</cdr:y>
    </cdr:from>
    <cdr:to>
      <cdr:x>0.23718</cdr:x>
      <cdr:y>0.89495</cdr:y>
    </cdr:to>
    <cdr:sp macro="" textlink="">
      <cdr:nvSpPr>
        <cdr:cNvPr id="6" name="pole tekstowe 5">
          <a:extLst xmlns:a="http://schemas.openxmlformats.org/drawingml/2006/main">
            <a:ext uri="{FF2B5EF4-FFF2-40B4-BE49-F238E27FC236}">
              <a16:creationId xmlns:a16="http://schemas.microsoft.com/office/drawing/2014/main" id="{75C944E8-203F-4A13-9722-65D4EE647857}"/>
            </a:ext>
          </a:extLst>
        </cdr:cNvPr>
        <cdr:cNvSpPr txBox="1"/>
      </cdr:nvSpPr>
      <cdr:spPr>
        <a:xfrm xmlns:a="http://schemas.openxmlformats.org/drawingml/2006/main" rot="16200000">
          <a:off x="1365179" y="4156692"/>
          <a:ext cx="1052058" cy="432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54,28 %</a:t>
          </a:r>
        </a:p>
      </cdr:txBody>
    </cdr:sp>
  </cdr:relSizeAnchor>
  <cdr:relSizeAnchor xmlns:cdr="http://schemas.openxmlformats.org/drawingml/2006/chartDrawing">
    <cdr:from>
      <cdr:x>0.36677</cdr:x>
      <cdr:y>0.69758</cdr:y>
    </cdr:from>
    <cdr:to>
      <cdr:x>0.4154</cdr:x>
      <cdr:y>0.89884</cdr:y>
    </cdr:to>
    <cdr:sp macro="" textlink="">
      <cdr:nvSpPr>
        <cdr:cNvPr id="7" name="pole tekstowe 6">
          <a:extLst xmlns:a="http://schemas.openxmlformats.org/drawingml/2006/main">
            <a:ext uri="{FF2B5EF4-FFF2-40B4-BE49-F238E27FC236}">
              <a16:creationId xmlns:a16="http://schemas.microsoft.com/office/drawing/2014/main" id="{E29FA7C5-92E7-4158-B6D2-091493766CFE}"/>
            </a:ext>
          </a:extLst>
        </cdr:cNvPr>
        <cdr:cNvSpPr txBox="1"/>
      </cdr:nvSpPr>
      <cdr:spPr>
        <a:xfrm xmlns:a="http://schemas.openxmlformats.org/drawingml/2006/main" rot="16200000">
          <a:off x="2923744" y="4153212"/>
          <a:ext cx="1101650" cy="432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>
              <a:solidFill>
                <a:schemeClr val="bg1"/>
              </a:solidFill>
              <a:latin typeface="Bahnschrift" panose="020B0502040204020203" pitchFamily="34" charset="0"/>
            </a:rPr>
            <a:t>55,81 %</a:t>
          </a:r>
          <a:endParaRPr lang="pl-PL" sz="1800" dirty="0">
            <a:solidFill>
              <a:schemeClr val="bg1"/>
            </a:solidFill>
            <a:latin typeface="Bahnschrif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0.56301</cdr:x>
      <cdr:y>0.66707</cdr:y>
    </cdr:from>
    <cdr:to>
      <cdr:x>0.60752</cdr:x>
      <cdr:y>0.90386</cdr:y>
    </cdr:to>
    <cdr:sp macro="" textlink="">
      <cdr:nvSpPr>
        <cdr:cNvPr id="8" name="pole tekstowe 7">
          <a:extLst xmlns:a="http://schemas.openxmlformats.org/drawingml/2006/main">
            <a:ext uri="{FF2B5EF4-FFF2-40B4-BE49-F238E27FC236}">
              <a16:creationId xmlns:a16="http://schemas.microsoft.com/office/drawing/2014/main" id="{731EDB42-C80A-4A4A-9A28-83D25E90A8D1}"/>
            </a:ext>
          </a:extLst>
        </cdr:cNvPr>
        <cdr:cNvSpPr txBox="1"/>
      </cdr:nvSpPr>
      <cdr:spPr>
        <a:xfrm xmlns:a="http://schemas.openxmlformats.org/drawingml/2006/main" rot="16200000">
          <a:off x="4551657" y="4101703"/>
          <a:ext cx="1296133" cy="395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69,40 %</a:t>
          </a:r>
        </a:p>
      </cdr:txBody>
    </cdr:sp>
  </cdr:relSizeAnchor>
  <cdr:relSizeAnchor xmlns:cdr="http://schemas.openxmlformats.org/drawingml/2006/chartDrawing">
    <cdr:from>
      <cdr:x>0.74773</cdr:x>
      <cdr:y>0.70905</cdr:y>
    </cdr:from>
    <cdr:to>
      <cdr:x>0.7893</cdr:x>
      <cdr:y>0.90637</cdr:y>
    </cdr:to>
    <cdr:sp macro="" textlink="">
      <cdr:nvSpPr>
        <cdr:cNvPr id="9" name="pole tekstowe 8">
          <a:extLst xmlns:a="http://schemas.openxmlformats.org/drawingml/2006/main">
            <a:ext uri="{FF2B5EF4-FFF2-40B4-BE49-F238E27FC236}">
              <a16:creationId xmlns:a16="http://schemas.microsoft.com/office/drawing/2014/main" id="{EF353069-6310-4E2D-9A51-3015FC168FD8}"/>
            </a:ext>
          </a:extLst>
        </cdr:cNvPr>
        <cdr:cNvSpPr txBox="1"/>
      </cdr:nvSpPr>
      <cdr:spPr>
        <a:xfrm xmlns:a="http://schemas.openxmlformats.org/drawingml/2006/main" rot="16200000">
          <a:off x="6287772" y="4236535"/>
          <a:ext cx="1080084" cy="369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dirty="0">
              <a:solidFill>
                <a:schemeClr val="bg1"/>
              </a:solidFill>
              <a:latin typeface="Bahnschrift" panose="020B0502040204020203" pitchFamily="34" charset="0"/>
            </a:rPr>
            <a:t>62,50 %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5E00C324-D2BB-4204-BEB1-3E3EEA5FC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736" tIns="46368" rIns="92736" bIns="46368" anchor="ctr"/>
          <a:lstStyle/>
          <a:p>
            <a:pPr>
              <a:lnSpc>
                <a:spcPct val="73000"/>
              </a:lnSpc>
              <a:spcAft>
                <a:spcPts val="144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11B9D221-9EED-4097-A86B-2CBD0C822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889772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736" tIns="46368" rIns="92736" bIns="46368" anchor="ctr"/>
          <a:lstStyle/>
          <a:p>
            <a:pPr>
              <a:lnSpc>
                <a:spcPct val="73000"/>
              </a:lnSpc>
              <a:spcAft>
                <a:spcPts val="144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EA4939EB-46EB-449B-B771-E9ACA022A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889772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736" tIns="46368" rIns="92736" bIns="46368" anchor="ctr"/>
          <a:lstStyle/>
          <a:p>
            <a:pPr>
              <a:lnSpc>
                <a:spcPct val="73000"/>
              </a:lnSpc>
              <a:spcAft>
                <a:spcPts val="144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D6B5F957-99D9-483F-8CC6-FA7FB3F79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6889772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736" tIns="46368" rIns="92736" bIns="46368" anchor="ctr"/>
          <a:lstStyle/>
          <a:p>
            <a:pPr>
              <a:lnSpc>
                <a:spcPct val="73000"/>
              </a:lnSpc>
              <a:spcAft>
                <a:spcPts val="144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EB2E91AF-662E-471C-8415-8C83AF8DAFA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1388" y="760413"/>
            <a:ext cx="49990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A08BA91-FCE5-49AD-BA71-08D45BC70ED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8655" y="4758085"/>
            <a:ext cx="5504416" cy="45003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/>
          </a:p>
        </p:txBody>
      </p:sp>
      <p:sp>
        <p:nvSpPr>
          <p:cNvPr id="2056" name="Text Box 7">
            <a:extLst>
              <a:ext uri="{FF2B5EF4-FFF2-40B4-BE49-F238E27FC236}">
                <a16:creationId xmlns:a16="http://schemas.microsoft.com/office/drawing/2014/main" id="{D893162B-ECD5-4CA6-9949-111F7C90B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0"/>
            <a:ext cx="2984710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736" tIns="46368" rIns="92736" bIns="46368" anchor="ctr"/>
          <a:lstStyle/>
          <a:p>
            <a:pPr>
              <a:lnSpc>
                <a:spcPct val="73000"/>
              </a:lnSpc>
              <a:spcAft>
                <a:spcPts val="144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id="{4A52CCE3-02F9-438C-96A9-C8F5E725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627" y="0"/>
            <a:ext cx="2984709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736" tIns="46368" rIns="92736" bIns="46368" anchor="ctr"/>
          <a:lstStyle/>
          <a:p>
            <a:pPr>
              <a:lnSpc>
                <a:spcPct val="73000"/>
              </a:lnSpc>
              <a:spcAft>
                <a:spcPts val="144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058" name="Text Box 9">
            <a:extLst>
              <a:ext uri="{FF2B5EF4-FFF2-40B4-BE49-F238E27FC236}">
                <a16:creationId xmlns:a16="http://schemas.microsoft.com/office/drawing/2014/main" id="{C1BBA855-0D32-4AA6-8CC5-553A73063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9516167"/>
            <a:ext cx="2984710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736" tIns="46368" rIns="92736" bIns="46368" anchor="ctr"/>
          <a:lstStyle/>
          <a:p>
            <a:pPr>
              <a:lnSpc>
                <a:spcPct val="73000"/>
              </a:lnSpc>
              <a:spcAft>
                <a:spcPts val="144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ECBCDF7-F15D-43CD-B715-F3D5CBB14A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98629" y="9516168"/>
            <a:ext cx="2983101" cy="492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4023" algn="l"/>
                <a:tab pos="909659" algn="l"/>
                <a:tab pos="1365292" algn="l"/>
                <a:tab pos="1820927" algn="l"/>
                <a:tab pos="2276560" algn="l"/>
                <a:tab pos="2732195" algn="l"/>
                <a:tab pos="3187828" algn="l"/>
                <a:tab pos="3643463" algn="l"/>
                <a:tab pos="4099095" algn="l"/>
                <a:tab pos="4554730" algn="l"/>
                <a:tab pos="5010363" algn="l"/>
                <a:tab pos="5465998" algn="l"/>
                <a:tab pos="5921631" algn="l"/>
                <a:tab pos="6377266" algn="l"/>
                <a:tab pos="6832899" algn="l"/>
                <a:tab pos="7288533" algn="l"/>
                <a:tab pos="7744167" algn="l"/>
                <a:tab pos="8199802" algn="l"/>
                <a:tab pos="8655435" algn="l"/>
                <a:tab pos="911107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AAC0630-499A-4111-B54E-8F656A67C5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28909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A165E4-4DEE-409A-9C7C-32D77A5D363B}" type="slidenum">
              <a:rPr lang="pl-PL" altLang="pl-PL" sz="1400"/>
              <a:pPr>
                <a:spcBef>
                  <a:spcPct val="0"/>
                </a:spcBef>
              </a:pPr>
              <a:t>1</a:t>
            </a:fld>
            <a:endParaRPr lang="pl-PL" altLang="pl-PL" sz="14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610" cy="16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8962" indent="-217353" eaLnBrk="1">
              <a:spcBef>
                <a:spcPct val="0"/>
              </a:spcBef>
            </a:pPr>
            <a:endParaRPr lang="pl-PL" altLang="pl-PL" sz="2000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" y="1"/>
            <a:ext cx="1610" cy="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76" tIns="45638" rIns="91276" bIns="45638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50AF3BE-4E0C-4275-88EF-B1FC029145FA}" type="slidenum">
              <a:rPr lang="pl-PL" altLang="pl-PL" sz="1400">
                <a:solidFill>
                  <a:srgbClr val="FFFFFF"/>
                </a:solidFill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pl-PL" altLang="pl-PL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91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EDCFCC-4F34-4B01-A961-D5C9BAFDA691}" type="slidenum">
              <a:rPr lang="pl-PL" altLang="pl-PL" sz="1400"/>
              <a:pPr>
                <a:spcBef>
                  <a:spcPct val="0"/>
                </a:spcBef>
              </a:pPr>
              <a:t>19</a:t>
            </a:fld>
            <a:endParaRPr lang="pl-PL" altLang="pl-PL" sz="14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67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85B082-100D-4DC0-B13C-6433535E518A}" type="slidenum">
              <a:rPr lang="pl-PL" altLang="pl-PL" sz="1400"/>
              <a:pPr>
                <a:spcBef>
                  <a:spcPct val="0"/>
                </a:spcBef>
              </a:pPr>
              <a:t>20</a:t>
            </a:fld>
            <a:endParaRPr lang="pl-PL" altLang="pl-PL" sz="140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73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8A3DB0-AF16-4A50-BCA7-108B1F929214}" type="slidenum">
              <a:rPr lang="pl-PL" altLang="pl-PL" sz="1400"/>
              <a:pPr>
                <a:spcBef>
                  <a:spcPct val="0"/>
                </a:spcBef>
              </a:pPr>
              <a:t>21</a:t>
            </a:fld>
            <a:endParaRPr lang="pl-PL" altLang="pl-PL" sz="14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24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441B4F-51F4-4381-9EB2-BA4719E1885A}" type="slidenum">
              <a:rPr lang="pl-PL" altLang="pl-PL" sz="1400"/>
              <a:pPr>
                <a:spcBef>
                  <a:spcPct val="0"/>
                </a:spcBef>
              </a:pPr>
              <a:t>22</a:t>
            </a:fld>
            <a:endParaRPr lang="pl-PL" altLang="pl-PL" sz="140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02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E4BF0D-6F03-4CE1-BEA9-856827F6D1C8}" type="slidenum">
              <a:rPr lang="pl-PL" altLang="pl-PL" sz="1400"/>
              <a:pPr>
                <a:spcBef>
                  <a:spcPct val="0"/>
                </a:spcBef>
              </a:pPr>
              <a:t>23</a:t>
            </a:fld>
            <a:endParaRPr lang="pl-PL" altLang="pl-PL" sz="140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3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21B8CC-EF67-4CBC-B71C-95E382C70C1D}" type="slidenum">
              <a:rPr lang="pl-PL" altLang="pl-PL" sz="1400"/>
              <a:pPr>
                <a:spcBef>
                  <a:spcPct val="0"/>
                </a:spcBef>
              </a:pPr>
              <a:t>24</a:t>
            </a:fld>
            <a:endParaRPr lang="pl-PL" altLang="pl-PL" sz="140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45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05E019-99D5-4CFE-B287-DC89E629BB9C}" type="slidenum">
              <a:rPr lang="pl-PL" altLang="pl-PL" sz="1400"/>
              <a:pPr>
                <a:spcBef>
                  <a:spcPct val="0"/>
                </a:spcBef>
              </a:pPr>
              <a:t>25</a:t>
            </a:fld>
            <a:endParaRPr lang="pl-PL" altLang="pl-PL" sz="140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66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E672AB-ECD9-441D-8732-77865B28A09E}" type="slidenum">
              <a:rPr lang="pl-PL" altLang="pl-PL" sz="1400"/>
              <a:pPr>
                <a:spcBef>
                  <a:spcPct val="0"/>
                </a:spcBef>
              </a:pPr>
              <a:t>26</a:t>
            </a:fld>
            <a:endParaRPr lang="pl-PL" altLang="pl-PL" sz="14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6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E5297D-0213-4C7E-BC99-B5ECE710140A}" type="slidenum">
              <a:rPr lang="pl-PL" altLang="pl-PL" sz="1400"/>
              <a:pPr>
                <a:spcBef>
                  <a:spcPct val="0"/>
                </a:spcBef>
              </a:pPr>
              <a:t>27</a:t>
            </a:fld>
            <a:endParaRPr lang="pl-PL" altLang="pl-PL" sz="140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04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7DA68D-D5A0-44E1-9A6E-8A95485504BE}" type="slidenum">
              <a:rPr lang="pl-PL" altLang="pl-PL" sz="1400"/>
              <a:pPr>
                <a:spcBef>
                  <a:spcPct val="0"/>
                </a:spcBef>
              </a:pPr>
              <a:t>42</a:t>
            </a:fld>
            <a:endParaRPr lang="pl-PL" altLang="pl-PL" sz="14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3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BAAC0630-499A-4111-B54E-8F656A67C592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33451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DDD24B-E686-42F5-BC95-9605969091F9}" type="slidenum">
              <a:rPr lang="pl-PL" altLang="pl-PL" sz="1400"/>
              <a:pPr>
                <a:spcBef>
                  <a:spcPct val="0"/>
                </a:spcBef>
              </a:pPr>
              <a:t>43</a:t>
            </a:fld>
            <a:endParaRPr lang="pl-PL" altLang="pl-PL" sz="14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21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475E66-F19E-41A7-96A0-552CDBA6FAB5}" type="slidenum">
              <a:rPr lang="pl-PL" altLang="pl-PL" sz="1400"/>
              <a:pPr>
                <a:spcBef>
                  <a:spcPct val="0"/>
                </a:spcBef>
              </a:pPr>
              <a:t>44</a:t>
            </a:fld>
            <a:endParaRPr lang="pl-PL" altLang="pl-PL" sz="14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43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138A1B-0ED3-4BA3-9EAE-5DD912343D19}" type="slidenum">
              <a:rPr lang="pl-PL" altLang="pl-PL" sz="1400"/>
              <a:pPr>
                <a:spcBef>
                  <a:spcPct val="0"/>
                </a:spcBef>
              </a:pPr>
              <a:t>45</a:t>
            </a:fld>
            <a:endParaRPr lang="pl-PL" altLang="pl-PL" sz="140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24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AA22F3-72A3-47B0-8A99-21F815CC6C33}" type="slidenum">
              <a:rPr lang="pl-PL" altLang="pl-PL" sz="1400"/>
              <a:pPr>
                <a:spcBef>
                  <a:spcPct val="0"/>
                </a:spcBef>
              </a:pPr>
              <a:t>46</a:t>
            </a:fld>
            <a:endParaRPr lang="pl-PL" altLang="pl-PL" sz="140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5888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45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84212-1B31-40FD-A732-D7FE54E9632B}" type="slidenum">
              <a:rPr lang="pl-PL" altLang="pl-PL" sz="1400"/>
              <a:pPr>
                <a:spcBef>
                  <a:spcPct val="0"/>
                </a:spcBef>
              </a:pPr>
              <a:t>47</a:t>
            </a:fld>
            <a:endParaRPr lang="pl-PL" altLang="pl-PL" sz="140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5888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51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52" algn="l"/>
                <a:tab pos="908303" algn="l"/>
                <a:tab pos="1362455" algn="l"/>
                <a:tab pos="1816605" algn="l"/>
                <a:tab pos="2270757" algn="l"/>
                <a:tab pos="2724908" algn="l"/>
                <a:tab pos="31790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52" algn="l"/>
                <a:tab pos="908303" algn="l"/>
                <a:tab pos="1362455" algn="l"/>
                <a:tab pos="1816605" algn="l"/>
                <a:tab pos="2270757" algn="l"/>
                <a:tab pos="2724908" algn="l"/>
                <a:tab pos="31790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52" algn="l"/>
                <a:tab pos="908303" algn="l"/>
                <a:tab pos="1362455" algn="l"/>
                <a:tab pos="1816605" algn="l"/>
                <a:tab pos="2270757" algn="l"/>
                <a:tab pos="2724908" algn="l"/>
                <a:tab pos="31790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52" algn="l"/>
                <a:tab pos="908303" algn="l"/>
                <a:tab pos="1362455" algn="l"/>
                <a:tab pos="1816605" algn="l"/>
                <a:tab pos="2270757" algn="l"/>
                <a:tab pos="2724908" algn="l"/>
                <a:tab pos="31790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52" algn="l"/>
                <a:tab pos="908303" algn="l"/>
                <a:tab pos="1362455" algn="l"/>
                <a:tab pos="1816605" algn="l"/>
                <a:tab pos="2270757" algn="l"/>
                <a:tab pos="2724908" algn="l"/>
                <a:tab pos="31790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964" indent="-231088" defTabSz="454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52" algn="l"/>
                <a:tab pos="908303" algn="l"/>
                <a:tab pos="1362455" algn="l"/>
                <a:tab pos="1816605" algn="l"/>
                <a:tab pos="2270757" algn="l"/>
                <a:tab pos="2724908" algn="l"/>
                <a:tab pos="31790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04140" indent="-231088" defTabSz="454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52" algn="l"/>
                <a:tab pos="908303" algn="l"/>
                <a:tab pos="1362455" algn="l"/>
                <a:tab pos="1816605" algn="l"/>
                <a:tab pos="2270757" algn="l"/>
                <a:tab pos="2724908" algn="l"/>
                <a:tab pos="31790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66314" indent="-231088" defTabSz="454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52" algn="l"/>
                <a:tab pos="908303" algn="l"/>
                <a:tab pos="1362455" algn="l"/>
                <a:tab pos="1816605" algn="l"/>
                <a:tab pos="2270757" algn="l"/>
                <a:tab pos="2724908" algn="l"/>
                <a:tab pos="31790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28491" indent="-231088" defTabSz="45415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52" algn="l"/>
                <a:tab pos="908303" algn="l"/>
                <a:tab pos="1362455" algn="l"/>
                <a:tab pos="1816605" algn="l"/>
                <a:tab pos="2270757" algn="l"/>
                <a:tab pos="2724908" algn="l"/>
                <a:tab pos="31790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ECB04E-B047-40A3-9267-64BC4F425274}" type="slidenum">
              <a:rPr lang="pl-PL" altLang="pl-PL" sz="1400"/>
              <a:pPr>
                <a:spcBef>
                  <a:spcPct val="0"/>
                </a:spcBef>
              </a:pPr>
              <a:t>48</a:t>
            </a:fld>
            <a:endParaRPr lang="pl-PL" altLang="pl-PL" sz="140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820738"/>
            <a:ext cx="5394325" cy="4044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276" y="5125520"/>
            <a:ext cx="6128889" cy="476501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66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A676D6-E88F-4D2F-8377-43F91A9205D6}" type="slidenum">
              <a:rPr lang="pl-PL" altLang="pl-PL" sz="1400"/>
              <a:pPr>
                <a:spcBef>
                  <a:spcPct val="0"/>
                </a:spcBef>
              </a:pPr>
              <a:t>52</a:t>
            </a:fld>
            <a:endParaRPr lang="pl-PL" altLang="pl-PL" sz="140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76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4E5566-1D13-4783-B8D9-0FAA056A7F72}" type="slidenum">
              <a:rPr lang="pl-PL" altLang="pl-PL" sz="1400"/>
              <a:pPr>
                <a:spcBef>
                  <a:spcPct val="0"/>
                </a:spcBef>
              </a:pPr>
              <a:t>53</a:t>
            </a:fld>
            <a:endParaRPr lang="pl-PL" altLang="pl-PL" sz="140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19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B41BD2-998C-435C-AE38-7BB5E61C2F98}" type="slidenum">
              <a:rPr lang="pl-PL" altLang="pl-PL" sz="1400"/>
              <a:pPr>
                <a:spcBef>
                  <a:spcPct val="0"/>
                </a:spcBef>
              </a:pPr>
              <a:t>54</a:t>
            </a:fld>
            <a:endParaRPr lang="pl-PL" altLang="pl-PL" sz="140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87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EBD373-14AB-4B6D-88D9-EB1EDDB48A03}" type="slidenum">
              <a:rPr lang="pl-PL" altLang="pl-PL" sz="1400"/>
              <a:pPr>
                <a:spcBef>
                  <a:spcPct val="0"/>
                </a:spcBef>
              </a:pPr>
              <a:t>55</a:t>
            </a:fld>
            <a:endParaRPr lang="pl-PL" altLang="pl-PL" sz="140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610" cy="16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8962" indent="-217353" eaLnBrk="1">
              <a:spcBef>
                <a:spcPct val="0"/>
              </a:spcBef>
            </a:pPr>
            <a:endParaRPr lang="pl-PL" altLang="pl-PL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90104" y="45101"/>
            <a:ext cx="1610" cy="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76" tIns="45638" rIns="91276" bIns="45638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5529492-1482-4FE3-A79E-55B754AFC247}" type="slidenum">
              <a:rPr lang="pl-PL" altLang="pl-PL" sz="1400">
                <a:solidFill>
                  <a:srgbClr val="FFFFFF"/>
                </a:solidFill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55</a:t>
            </a:fld>
            <a:endParaRPr lang="pl-PL" altLang="pl-PL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3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BAAC0630-499A-4111-B54E-8F656A67C592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2303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09C012-F579-4D85-AF7A-119B3F998E56}" type="slidenum">
              <a:rPr lang="pl-PL" altLang="pl-PL" sz="1400"/>
              <a:pPr>
                <a:spcBef>
                  <a:spcPct val="0"/>
                </a:spcBef>
              </a:pPr>
              <a:t>57</a:t>
            </a:fld>
            <a:endParaRPr lang="pl-PL" altLang="pl-PL" sz="140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40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BAAC0630-499A-4111-B54E-8F656A67C592}" type="slidenum">
              <a:rPr lang="pl-PL" altLang="pl-PL" smtClean="0"/>
              <a:pPr>
                <a:defRPr/>
              </a:pPr>
              <a:t>58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88637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08D25C-B512-48DD-8F7E-2FF1ECED985E}" type="slidenum">
              <a:rPr lang="pl-PL" altLang="pl-PL" sz="1400"/>
              <a:pPr>
                <a:spcBef>
                  <a:spcPct val="0"/>
                </a:spcBef>
              </a:pPr>
              <a:t>60</a:t>
            </a:fld>
            <a:endParaRPr lang="pl-PL" altLang="pl-PL" sz="140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5888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6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823B1B-6E41-4423-94D9-EB2065A218A9}" type="slidenum">
              <a:rPr lang="pl-PL" altLang="pl-PL" sz="1400"/>
              <a:pPr>
                <a:spcBef>
                  <a:spcPct val="0"/>
                </a:spcBef>
              </a:pPr>
              <a:t>61</a:t>
            </a:fld>
            <a:endParaRPr lang="pl-PL" altLang="pl-PL" sz="140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4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ECDEF5-F874-4501-A167-DF457168ACC5}" type="slidenum">
              <a:rPr lang="pl-PL" altLang="pl-PL" sz="1400"/>
              <a:pPr>
                <a:spcBef>
                  <a:spcPct val="0"/>
                </a:spcBef>
              </a:pPr>
              <a:t>62</a:t>
            </a:fld>
            <a:endParaRPr lang="pl-PL" altLang="pl-PL" sz="140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98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ECDEF5-F874-4501-A167-DF457168ACC5}" type="slidenum">
              <a:rPr lang="pl-PL" altLang="pl-PL" sz="1400"/>
              <a:pPr>
                <a:spcBef>
                  <a:spcPct val="0"/>
                </a:spcBef>
              </a:pPr>
              <a:t>63</a:t>
            </a:fld>
            <a:endParaRPr lang="pl-PL" altLang="pl-PL" sz="140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4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4D1765-A661-4B1E-B1AE-B1DE31591A8F}" type="slidenum">
              <a:rPr lang="pl-PL" altLang="pl-PL" sz="1400"/>
              <a:pPr>
                <a:spcBef>
                  <a:spcPct val="0"/>
                </a:spcBef>
              </a:pPr>
              <a:t>67</a:t>
            </a:fld>
            <a:endParaRPr lang="pl-PL" altLang="pl-PL" sz="140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5888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91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BAAC0630-499A-4111-B54E-8F656A67C592}" type="slidenum">
              <a:rPr lang="pl-PL" altLang="pl-PL" smtClean="0"/>
              <a:pPr>
                <a:defRPr/>
              </a:pPr>
              <a:t>71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5571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E98A38-B8F1-45E8-BE0E-292ADA71EF2D}" type="slidenum">
              <a:rPr lang="pl-PL" altLang="pl-PL" sz="1400"/>
              <a:pPr>
                <a:spcBef>
                  <a:spcPct val="0"/>
                </a:spcBef>
              </a:pPr>
              <a:t>79</a:t>
            </a:fld>
            <a:endParaRPr lang="pl-PL" altLang="pl-PL" sz="140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"/>
            <a:ext cx="1610" cy="16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8962" indent="-217353" eaLnBrk="1">
              <a:spcBef>
                <a:spcPct val="0"/>
              </a:spcBef>
            </a:pPr>
            <a:endParaRPr lang="pl-PL" altLang="pl-PL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7829" name="Text Box 3"/>
          <p:cNvSpPr txBox="1">
            <a:spLocks noChangeArrowheads="1"/>
          </p:cNvSpPr>
          <p:nvPr/>
        </p:nvSpPr>
        <p:spPr bwMode="auto">
          <a:xfrm>
            <a:off x="90104" y="45101"/>
            <a:ext cx="1610" cy="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276" tIns="45638" rIns="91276" bIns="45638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E8DD677-E3BD-41E5-A1AD-794B4D0DD957}" type="slidenum">
              <a:rPr lang="pl-PL" altLang="pl-PL" sz="1400">
                <a:solidFill>
                  <a:srgbClr val="FFFFFF"/>
                </a:solidFill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79</a:t>
            </a:fld>
            <a:endParaRPr lang="pl-PL" altLang="pl-PL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BAAC0630-499A-4111-B54E-8F656A67C592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91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BAAC0630-499A-4111-B54E-8F656A67C592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597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BAAC0630-499A-4111-B54E-8F656A67C592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35482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BAAC0630-499A-4111-B54E-8F656A67C592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2522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68375F-A6C3-48A5-8487-DD247CF80731}" type="slidenum">
              <a:rPr lang="pl-PL" altLang="pl-PL" sz="1400"/>
              <a:pPr>
                <a:spcBef>
                  <a:spcPct val="0"/>
                </a:spcBef>
              </a:pPr>
              <a:t>17</a:t>
            </a:fld>
            <a:endParaRPr lang="pl-PL" altLang="pl-PL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41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50262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13947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77630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41314" indent="-231842" defTabSz="45563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35" algn="l"/>
                <a:tab pos="911268" algn="l"/>
                <a:tab pos="1366903" algn="l"/>
                <a:tab pos="1822535" algn="l"/>
                <a:tab pos="2278170" algn="l"/>
                <a:tab pos="2733803" algn="l"/>
                <a:tab pos="3189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365651-9143-4A41-9AC8-8A5C1254881E}" type="slidenum">
              <a:rPr lang="pl-PL" altLang="pl-PL" sz="1400"/>
              <a:pPr>
                <a:spcBef>
                  <a:spcPct val="0"/>
                </a:spcBef>
              </a:pPr>
              <a:t>18</a:t>
            </a:fld>
            <a:endParaRPr lang="pl-PL" altLang="pl-PL" sz="140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825500"/>
            <a:ext cx="5424488" cy="4067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9452" y="5152712"/>
            <a:ext cx="6130320" cy="479029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6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501736-7B77-45E1-BA2E-E3E4C762078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8D45D-E959-49A2-B08F-812397FBE49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948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266806-2CD8-476B-9A54-03BDFB841F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E9F56-D694-46B3-8CC3-F033374E0A4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08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584517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58451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1BEA52-07BE-49C2-9342-75E73AA134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529E-7A90-4219-9161-FB5D4C4C4D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3334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032" y="157494"/>
            <a:ext cx="3904493" cy="5494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2014-01-15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4ADC-04B4-43ED-9438-03D3C61ACF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2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6B0037-E3AF-40EC-9D30-3CCC12514F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114E-A6D7-4C7C-AD45-2F908EE545A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5809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4EC3B5-67EF-4E7A-A222-7F01CFC1D04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CA333-6728-4D07-AE4C-63A6882BF60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441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4512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10150" y="1768475"/>
            <a:ext cx="4354513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F6DE7-AA3D-4C04-8D40-EB46043F744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EBCB-D848-43F3-A9FF-FF4C5105E36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8999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2BFE66D-FEBF-4711-9A54-576FCB875C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D1E35-5C36-47F0-9C3E-258291B485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326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09508E-F25F-41A1-A637-6DF425E1A2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F564-DCDC-4539-B981-B9A79D4454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6687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DC4DF4A-AF2B-4A8C-8D07-C3F0C40D344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716FB-BA89-48D8-B58A-35E8700396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754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02C5E4-71A2-4481-A8BE-345A9DD207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DEBBD-3559-46F2-A4F1-E7490FB346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264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9F0FB9-F5F1-4982-878B-ACA98CA049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15F1F-6CCC-4FCE-BACC-0FCA44B93F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626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DC61631-99FF-4E37-B7E6-8283097E4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8354126-4CA8-40D0-8D41-926D43215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142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A6CD5DAB-8497-41D0-BB20-EDEDF86C0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7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142F3DB1-DF74-4663-AB6D-8C6810417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7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ABB2F8B-188D-4190-99FE-86933F13F8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73000"/>
              </a:lnSpc>
              <a:spcAft>
                <a:spcPts val="1425"/>
              </a:spcAft>
              <a:buClrTx/>
              <a:buSzPct val="100000"/>
              <a:buFontTx/>
              <a:buNone/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229B24B-4CCF-4FD4-9515-CEA1E56621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1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1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7.xml"/><Relationship Id="rId4" Type="http://schemas.openxmlformats.org/officeDocument/2006/relationships/image" Target="../media/image2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8.xml"/><Relationship Id="rId4" Type="http://schemas.openxmlformats.org/officeDocument/2006/relationships/image" Target="../media/image2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9.xml"/><Relationship Id="rId4" Type="http://schemas.openxmlformats.org/officeDocument/2006/relationships/image" Target="../media/image2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1.xml"/><Relationship Id="rId4" Type="http://schemas.openxmlformats.org/officeDocument/2006/relationships/image" Target="../media/image1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3.xml"/><Relationship Id="rId4" Type="http://schemas.openxmlformats.org/officeDocument/2006/relationships/image" Target="../media/image2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4.xml"/><Relationship Id="rId4" Type="http://schemas.openxmlformats.org/officeDocument/2006/relationships/image" Target="../media/image2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5.xml"/><Relationship Id="rId4" Type="http://schemas.openxmlformats.org/officeDocument/2006/relationships/image" Target="../media/image18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6.xml"/><Relationship Id="rId4" Type="http://schemas.openxmlformats.org/officeDocument/2006/relationships/image" Target="../media/image18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585" y="1475581"/>
            <a:ext cx="10079567" cy="8624935"/>
          </a:xfrm>
        </p:spPr>
        <p:txBody>
          <a:bodyPr vert="horz" wrap="square" lIns="119050" tIns="119050" rIns="119050" bIns="119050" numCol="1" anchor="t" anchorCtr="0" compatLnSpc="1">
            <a:prstTxWarp prst="textNoShape">
              <a:avLst/>
            </a:prstTxWarp>
          </a:bodyPr>
          <a:lstStyle/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r>
              <a:rPr lang="pl-PL" altLang="pl-PL" sz="3527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ODPRAWA ROCZNA</a:t>
            </a:r>
          </a:p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sz="3527" b="1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sz="3527" b="1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sz="3527" b="1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sz="3527" b="1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sz="3527" b="1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sz="3527" b="1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r>
              <a:rPr lang="pl-PL" altLang="pl-PL" sz="3527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Komendant Powiatowy Policji w Wąbrzeźnie</a:t>
            </a:r>
          </a:p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r>
              <a:rPr lang="pl-PL" altLang="pl-PL" sz="3527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insp. Dariusz Dziura</a:t>
            </a:r>
            <a:endParaRPr lang="pl-PL" altLang="pl-PL" dirty="0">
              <a:solidFill>
                <a:schemeClr val="accent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0" indent="0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r>
              <a:rPr lang="pl-PL" altLang="pl-PL" dirty="0">
                <a:solidFill>
                  <a:srgbClr val="666666"/>
                </a:solidFill>
                <a:latin typeface="Bahnschrift" panose="020B0502040204020203" pitchFamily="34" charset="0"/>
              </a:rPr>
              <a:t>  </a:t>
            </a:r>
            <a:br>
              <a:rPr lang="pl-PL" altLang="pl-PL" dirty="0">
                <a:solidFill>
                  <a:srgbClr val="666666"/>
                </a:solidFill>
                <a:latin typeface="Bahnschrift" panose="020B0502040204020203" pitchFamily="34" charset="0"/>
              </a:rPr>
            </a:b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rPr>
              <a:t>Wąbrzeźno, 29 stycznia 2025 r.</a:t>
            </a:r>
          </a:p>
          <a:p>
            <a:pPr marL="0" indent="0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b="1" dirty="0">
              <a:solidFill>
                <a:srgbClr val="666666"/>
              </a:solidFill>
              <a:latin typeface="Bahnschrift" panose="020B0502040204020203" pitchFamily="34" charset="0"/>
            </a:endParaRPr>
          </a:p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b="1" dirty="0">
              <a:latin typeface="Bahnschrift" panose="020B0502040204020203" pitchFamily="34" charset="0"/>
            </a:endParaRPr>
          </a:p>
          <a:p>
            <a:pPr marL="0" indent="0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b="1" dirty="0">
              <a:latin typeface="Bahnschrift" panose="020B0502040204020203" pitchFamily="34" charset="0"/>
            </a:endParaRPr>
          </a:p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b="1" dirty="0">
              <a:latin typeface="Bahnschrift" panose="020B0502040204020203" pitchFamily="34" charset="0"/>
            </a:endParaRPr>
          </a:p>
          <a:p>
            <a:pPr marL="0" indent="0" algn="ctr" eaLnBrk="1">
              <a:lnSpc>
                <a:spcPct val="100000"/>
              </a:lnSpc>
              <a:spcBef>
                <a:spcPts val="538"/>
              </a:spcBef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b="1" dirty="0">
              <a:latin typeface="Bahnschrift" panose="020B0502040204020203" pitchFamily="34" charset="0"/>
            </a:endParaRPr>
          </a:p>
          <a:p>
            <a:pPr marL="4252260" indent="0" algn="ctr" eaLnBrk="1">
              <a:lnSpc>
                <a:spcPct val="100000"/>
              </a:lnSpc>
              <a:spcAft>
                <a:spcPct val="0"/>
              </a:spcAft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</a:tabLst>
              <a:defRPr/>
            </a:pPr>
            <a:endParaRPr lang="pl-PL" altLang="pl-PL" sz="1984" dirty="0">
              <a:latin typeface="Bahnschrift" panose="020B050204020402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4136F6-5E57-4D0F-9FD0-FAAD09AF1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13" y="2699717"/>
            <a:ext cx="2647397" cy="2699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4B988016-0CA7-4C89-9B2A-7F59B1892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69" y="3131765"/>
            <a:ext cx="5312244" cy="3541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F952F4C-594F-4DF8-BB3E-7726D38DD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52" y="1403573"/>
            <a:ext cx="3420227" cy="2565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91C1D71-F732-436C-8BE2-D512EA34D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1" y="4510990"/>
            <a:ext cx="3396982" cy="2915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7BE4040-DECA-4759-BB0E-15E02C9A1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1259558"/>
            <a:ext cx="3528392" cy="2540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3F7F1FA-45F6-43F6-8A79-ABCB072F9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51" y="4540737"/>
            <a:ext cx="3420227" cy="2915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54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25B7C9C2-7189-4831-A19F-60F352D9346E}"/>
              </a:ext>
            </a:extLst>
          </p:cNvPr>
          <p:cNvSpPr txBox="1"/>
          <p:nvPr/>
        </p:nvSpPr>
        <p:spPr>
          <a:xfrm>
            <a:off x="143768" y="1403573"/>
            <a:ext cx="97930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u="sng" dirty="0">
                <a:solidFill>
                  <a:srgbClr val="002060"/>
                </a:solidFill>
                <a:latin typeface="Bahnschrift" panose="020B0502040204020203" pitchFamily="34" charset="0"/>
              </a:rPr>
              <a:t>Stan dyscypliny</a:t>
            </a:r>
          </a:p>
          <a:p>
            <a:pPr algn="ctr"/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Postępowania wyjaśniające: 12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w tym: odstąpiono od wszczęcia postępowania dyscyplinarnego : 12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		 rozmowy dyscyplinujące: 1 </a:t>
            </a:r>
          </a:p>
          <a:p>
            <a:pPr algn="just"/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Postępowania dyscyplinarne: 0</a:t>
            </a:r>
          </a:p>
          <a:p>
            <a:pPr algn="just"/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Wpłynęło: 9 skarg</a:t>
            </a:r>
          </a:p>
          <a:p>
            <a:pPr algn="just"/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Nie potwierdzono: 8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Potwierdzona: 1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B3BF17A-0BD8-4E22-9535-7898CEA65493}"/>
              </a:ext>
            </a:extLst>
          </p:cNvPr>
          <p:cNvCxnSpPr>
            <a:cxnSpLocks/>
          </p:cNvCxnSpPr>
          <p:nvPr/>
        </p:nvCxnSpPr>
        <p:spPr bwMode="auto">
          <a:xfrm>
            <a:off x="215776" y="3923853"/>
            <a:ext cx="96490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DC9141D-E674-4596-A34A-8591C4ED8FE3}"/>
              </a:ext>
            </a:extLst>
          </p:cNvPr>
          <p:cNvCxnSpPr>
            <a:cxnSpLocks/>
          </p:cNvCxnSpPr>
          <p:nvPr/>
        </p:nvCxnSpPr>
        <p:spPr bwMode="auto">
          <a:xfrm>
            <a:off x="215776" y="4787949"/>
            <a:ext cx="96490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3D975274-CF6E-45C9-8E3C-006F6CC45B9A}"/>
              </a:ext>
            </a:extLst>
          </p:cNvPr>
          <p:cNvCxnSpPr>
            <a:cxnSpLocks/>
          </p:cNvCxnSpPr>
          <p:nvPr/>
        </p:nvCxnSpPr>
        <p:spPr bwMode="auto">
          <a:xfrm>
            <a:off x="215776" y="6588149"/>
            <a:ext cx="96490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59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8E56DB-FEDB-45AC-8D97-B79CC3E5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40" y="1259557"/>
            <a:ext cx="8496944" cy="1584176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Wydział Kryminalny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249ED84-E4A3-4781-AD5B-9F94C42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72" y="3563813"/>
            <a:ext cx="2520280" cy="31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9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BF68A50-1508-4A51-B8B1-85986C2BD734}"/>
              </a:ext>
            </a:extLst>
          </p:cNvPr>
          <p:cNvSpPr/>
          <p:nvPr/>
        </p:nvSpPr>
        <p:spPr>
          <a:xfrm>
            <a:off x="215776" y="1475581"/>
            <a:ext cx="9864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-1" dirty="0">
                <a:solidFill>
                  <a:srgbClr val="0B0D6F"/>
                </a:solidFill>
                <a:latin typeface="Bahnschrift" panose="020B0502040204020203" pitchFamily="34" charset="0"/>
                <a:ea typeface="DejaVu Sans"/>
              </a:rPr>
              <a:t>Przestępstwa wszczęte ogółem: 364</a:t>
            </a:r>
            <a:endParaRPr lang="pl-PL" sz="3200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554F6C3B-44A0-4372-BD5A-FAAAD64E2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336240"/>
              </p:ext>
            </p:extLst>
          </p:nvPr>
        </p:nvGraphicFramePr>
        <p:xfrm>
          <a:off x="935856" y="2060356"/>
          <a:ext cx="8592873" cy="549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5C667CBC-F865-4B5C-8A51-AEDDDB19EE50}"/>
              </a:ext>
            </a:extLst>
          </p:cNvPr>
          <p:cNvSpPr txBox="1"/>
          <p:nvPr/>
        </p:nvSpPr>
        <p:spPr>
          <a:xfrm>
            <a:off x="3312120" y="246046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54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107AA3A-7286-4483-A01A-4D69C70898CB}"/>
              </a:ext>
            </a:extLst>
          </p:cNvPr>
          <p:cNvSpPr txBox="1"/>
          <p:nvPr/>
        </p:nvSpPr>
        <p:spPr>
          <a:xfrm>
            <a:off x="1439912" y="298774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0786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BF68A50-1508-4A51-B8B1-85986C2BD734}"/>
              </a:ext>
            </a:extLst>
          </p:cNvPr>
          <p:cNvSpPr/>
          <p:nvPr/>
        </p:nvSpPr>
        <p:spPr>
          <a:xfrm>
            <a:off x="215776" y="1475581"/>
            <a:ext cx="9864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-1" dirty="0">
                <a:solidFill>
                  <a:srgbClr val="0B0D6F"/>
                </a:solidFill>
                <a:latin typeface="Bahnschrift" panose="020B0502040204020203" pitchFamily="34" charset="0"/>
                <a:ea typeface="DejaVu Sans"/>
              </a:rPr>
              <a:t>Przestępstwa stwierdzone ogółem: 429</a:t>
            </a:r>
            <a:endParaRPr lang="pl-PL" sz="3200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554F6C3B-44A0-4372-BD5A-FAAAD64E2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253155"/>
              </p:ext>
            </p:extLst>
          </p:nvPr>
        </p:nvGraphicFramePr>
        <p:xfrm>
          <a:off x="935856" y="2060356"/>
          <a:ext cx="8592873" cy="549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5C667CBC-F865-4B5C-8A51-AEDDDB19EE50}"/>
              </a:ext>
            </a:extLst>
          </p:cNvPr>
          <p:cNvSpPr txBox="1"/>
          <p:nvPr/>
        </p:nvSpPr>
        <p:spPr>
          <a:xfrm>
            <a:off x="3456136" y="248369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61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107AA3A-7286-4483-A01A-4D69C70898CB}"/>
              </a:ext>
            </a:extLst>
          </p:cNvPr>
          <p:cNvSpPr txBox="1"/>
          <p:nvPr/>
        </p:nvSpPr>
        <p:spPr>
          <a:xfrm>
            <a:off x="1439912" y="298774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4367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D7E9B-EC08-4C90-ACB9-B83047B0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43" y="1570703"/>
            <a:ext cx="8608729" cy="549476"/>
          </a:xfrm>
        </p:spPr>
        <p:txBody>
          <a:bodyPr/>
          <a:lstStyle/>
          <a:p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Przestępstwa 17 x7 wszczęte ogółem: 54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257D21B2-03C4-4151-9D0F-052EF1FA2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248138"/>
              </p:ext>
            </p:extLst>
          </p:nvPr>
        </p:nvGraphicFramePr>
        <p:xfrm>
          <a:off x="947937" y="2359317"/>
          <a:ext cx="8184743" cy="520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B45777ED-EA5C-40B6-99E9-6E904BEB341C}"/>
              </a:ext>
            </a:extLst>
          </p:cNvPr>
          <p:cNvSpPr txBox="1"/>
          <p:nvPr/>
        </p:nvSpPr>
        <p:spPr>
          <a:xfrm>
            <a:off x="8352680" y="3923853"/>
            <a:ext cx="63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24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F767281-15B0-494B-AFDD-694E92B773CC}"/>
              </a:ext>
            </a:extLst>
          </p:cNvPr>
          <p:cNvSpPr txBox="1"/>
          <p:nvPr/>
        </p:nvSpPr>
        <p:spPr>
          <a:xfrm>
            <a:off x="4464245" y="262770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246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D7E9B-EC08-4C90-ACB9-B83047B0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268" y="1418132"/>
            <a:ext cx="10369152" cy="549476"/>
          </a:xfrm>
        </p:spPr>
        <p:txBody>
          <a:bodyPr/>
          <a:lstStyle/>
          <a:p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Przestępstwa 17 x7 stwierdzone ogółem: 59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257D21B2-03C4-4151-9D0F-052EF1FA2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914786"/>
              </p:ext>
            </p:extLst>
          </p:nvPr>
        </p:nvGraphicFramePr>
        <p:xfrm>
          <a:off x="947937" y="2359317"/>
          <a:ext cx="8184743" cy="520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B45777ED-EA5C-40B6-99E9-6E904BEB341C}"/>
              </a:ext>
            </a:extLst>
          </p:cNvPr>
          <p:cNvSpPr txBox="1"/>
          <p:nvPr/>
        </p:nvSpPr>
        <p:spPr>
          <a:xfrm>
            <a:off x="8352680" y="3923853"/>
            <a:ext cx="63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24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F767281-15B0-494B-AFDD-694E92B773CC}"/>
              </a:ext>
            </a:extLst>
          </p:cNvPr>
          <p:cNvSpPr txBox="1"/>
          <p:nvPr/>
        </p:nvSpPr>
        <p:spPr>
          <a:xfrm>
            <a:off x="4464245" y="262770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62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4166571"/>
            <a:ext cx="234490" cy="3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33" y="7143192"/>
            <a:ext cx="397233" cy="19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961402" y="1587182"/>
            <a:ext cx="3968829" cy="79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>
                <a:latin typeface="Arial" panose="020B0604020202020204" pitchFamily="34" charset="0"/>
                <a:cs typeface="Arial" panose="020B0604020202020204" pitchFamily="34" charset="0"/>
              </a:rPr>
              <a:t>Przestępczość ogółem</a:t>
            </a:r>
          </a:p>
        </p:txBody>
      </p:sp>
      <p:graphicFrame>
        <p:nvGraphicFramePr>
          <p:cNvPr id="3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098497"/>
              </p:ext>
            </p:extLst>
          </p:nvPr>
        </p:nvGraphicFramePr>
        <p:xfrm>
          <a:off x="595503" y="1482378"/>
          <a:ext cx="9218959" cy="568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pole tekstowe 1"/>
          <p:cNvSpPr txBox="1"/>
          <p:nvPr/>
        </p:nvSpPr>
        <p:spPr>
          <a:xfrm rot="16200000">
            <a:off x="4057779" y="5510527"/>
            <a:ext cx="138244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>
                <a:latin typeface="Bahnschrift" panose="020B0502040204020203" pitchFamily="34" charset="0"/>
              </a:rPr>
              <a:t>70,46 %</a:t>
            </a:r>
            <a:endParaRPr lang="pl-PL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4166571"/>
            <a:ext cx="234490" cy="3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33" y="7143192"/>
            <a:ext cx="397233" cy="19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977151" y="1587182"/>
            <a:ext cx="3968829" cy="79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>
                <a:latin typeface="Arial" panose="020B0604020202020204" pitchFamily="34" charset="0"/>
                <a:cs typeface="Arial" panose="020B0604020202020204" pitchFamily="34" charset="0"/>
              </a:rPr>
              <a:t>Przestępstwa kryminalne</a:t>
            </a:r>
          </a:p>
        </p:txBody>
      </p:sp>
      <p:graphicFrame>
        <p:nvGraphicFramePr>
          <p:cNvPr id="3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05512"/>
              </p:ext>
            </p:extLst>
          </p:nvPr>
        </p:nvGraphicFramePr>
        <p:xfrm>
          <a:off x="520257" y="1587182"/>
          <a:ext cx="8882618" cy="547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4166571"/>
            <a:ext cx="234490" cy="3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33" y="7143192"/>
            <a:ext cx="397233" cy="19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777660" y="1319443"/>
            <a:ext cx="3968829" cy="79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>
                <a:latin typeface="Arial" panose="020B0604020202020204" pitchFamily="34" charset="0"/>
                <a:cs typeface="Arial" panose="020B0604020202020204" pitchFamily="34" charset="0"/>
              </a:rPr>
              <a:t>Przestępstwa 17x7</a:t>
            </a:r>
          </a:p>
        </p:txBody>
      </p:sp>
      <p:graphicFrame>
        <p:nvGraphicFramePr>
          <p:cNvPr id="3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17588"/>
              </p:ext>
            </p:extLst>
          </p:nvPr>
        </p:nvGraphicFramePr>
        <p:xfrm>
          <a:off x="595503" y="1703642"/>
          <a:ext cx="8882618" cy="547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pole tekstowe 1"/>
          <p:cNvSpPr txBox="1"/>
          <p:nvPr/>
        </p:nvSpPr>
        <p:spPr>
          <a:xfrm rot="16200000">
            <a:off x="2633465" y="5745526"/>
            <a:ext cx="1382441" cy="2659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l-PL" sz="1213" dirty="0">
                <a:solidFill>
                  <a:schemeClr val="accent3"/>
                </a:solidFill>
              </a:rPr>
              <a:t> </a:t>
            </a:r>
            <a:endParaRPr lang="pl-PL" sz="1543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700F3A5-0071-4BE4-B13F-E879EAAE84CA}"/>
              </a:ext>
            </a:extLst>
          </p:cNvPr>
          <p:cNvSpPr txBox="1"/>
          <p:nvPr/>
        </p:nvSpPr>
        <p:spPr>
          <a:xfrm>
            <a:off x="143768" y="1403573"/>
            <a:ext cx="9793088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Powiat wąbrzeski: 32 298 mieszkańców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Miasto Wąbrzeźno: 12 820 mieszkańców</a:t>
            </a:r>
          </a:p>
          <a:p>
            <a:pPr algn="just"/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Stan etatowy jednostki: 72 funkcjonariuszy</a:t>
            </a:r>
          </a:p>
          <a:p>
            <a:pPr algn="just"/>
            <a:r>
              <a:rPr lang="pl-PL" sz="2400" u="sng" dirty="0">
                <a:solidFill>
                  <a:srgbClr val="002060"/>
                </a:solidFill>
                <a:latin typeface="Bahnschrift" panose="020B0502040204020203" pitchFamily="34" charset="0"/>
              </a:rPr>
              <a:t>W tym zatrudnionych: 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8 oficerów, 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46 aspirantów, 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12 podoficerów, 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5 szeregowych</a:t>
            </a:r>
          </a:p>
          <a:p>
            <a:pPr algn="just"/>
            <a:r>
              <a:rPr lang="pl-PL" sz="2400" u="sng" dirty="0">
                <a:solidFill>
                  <a:srgbClr val="002060"/>
                </a:solidFill>
                <a:latin typeface="Bahnschrift" panose="020B0502040204020203" pitchFamily="34" charset="0"/>
              </a:rPr>
              <a:t>Etaty cywilne:</a:t>
            </a:r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13 pracowników cywilnych</a:t>
            </a:r>
          </a:p>
          <a:p>
            <a:pPr algn="just"/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Na dzień 31.12.2024 r. 0 wakatów</a:t>
            </a:r>
          </a:p>
          <a:p>
            <a:pPr algn="just"/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Na dzień 25.02.2025 r. 0 wakatów</a:t>
            </a:r>
          </a:p>
          <a:p>
            <a:pPr algn="just"/>
            <a:endParaRPr lang="pl-PL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pl-P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pl-P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pl-P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pl-P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pl-P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pl-P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źródło: GUS, 30.VI.2024</a:t>
            </a:r>
          </a:p>
          <a:p>
            <a:pPr algn="just"/>
            <a:r>
              <a:rPr lang="pl-P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Kadry KPP</a:t>
            </a:r>
          </a:p>
        </p:txBody>
      </p:sp>
    </p:spTree>
    <p:extLst>
      <p:ext uri="{BB962C8B-B14F-4D97-AF65-F5344CB8AC3E}">
        <p14:creationId xmlns:p14="http://schemas.microsoft.com/office/powerpoint/2010/main" val="27684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3" y="4364312"/>
            <a:ext cx="234490" cy="3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01" y="7108194"/>
            <a:ext cx="276488" cy="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226597" y="1541685"/>
            <a:ext cx="1329943" cy="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>
                <a:latin typeface="Arial" panose="020B0604020202020204" pitchFamily="34" charset="0"/>
                <a:cs typeface="Arial" panose="020B0604020202020204" pitchFamily="34" charset="0"/>
              </a:rPr>
              <a:t>Rozboje</a:t>
            </a:r>
          </a:p>
        </p:txBody>
      </p:sp>
      <p:graphicFrame>
        <p:nvGraphicFramePr>
          <p:cNvPr id="2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59893"/>
              </p:ext>
            </p:extLst>
          </p:nvPr>
        </p:nvGraphicFramePr>
        <p:xfrm>
          <a:off x="828244" y="1546933"/>
          <a:ext cx="8884367" cy="547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5" y="4243567"/>
            <a:ext cx="234490" cy="3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87" y="7108194"/>
            <a:ext cx="276488" cy="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572126" y="1389440"/>
            <a:ext cx="3174364" cy="77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312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646">
                <a:latin typeface="Arial" panose="020B0604020202020204" pitchFamily="34" charset="0"/>
                <a:cs typeface="Arial" panose="020B0604020202020204" pitchFamily="34" charset="0"/>
              </a:rPr>
              <a:t>Kradzieże</a:t>
            </a:r>
          </a:p>
        </p:txBody>
      </p:sp>
      <p:graphicFrame>
        <p:nvGraphicFramePr>
          <p:cNvPr id="2" name="Wykres 42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418539"/>
              </p:ext>
            </p:extLst>
          </p:nvPr>
        </p:nvGraphicFramePr>
        <p:xfrm>
          <a:off x="794995" y="1641536"/>
          <a:ext cx="8884369" cy="547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77072A8-4B82-4C1B-90A9-F75A9D908B81}"/>
              </a:ext>
            </a:extLst>
          </p:cNvPr>
          <p:cNvSpPr txBox="1"/>
          <p:nvPr/>
        </p:nvSpPr>
        <p:spPr>
          <a:xfrm rot="16200000">
            <a:off x="4222015" y="5338026"/>
            <a:ext cx="108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54,72 %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CC0FBAB-FA7C-4DFB-8C94-F3C10E03F158}"/>
              </a:ext>
            </a:extLst>
          </p:cNvPr>
          <p:cNvSpPr txBox="1"/>
          <p:nvPr/>
        </p:nvSpPr>
        <p:spPr>
          <a:xfrm rot="16200000">
            <a:off x="5837046" y="53380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54,29 %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3" y="4166571"/>
            <a:ext cx="234490" cy="3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28" y="7143192"/>
            <a:ext cx="276488" cy="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174892" y="1587183"/>
            <a:ext cx="4052826" cy="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>
                <a:latin typeface="Arial" panose="020B0604020202020204" pitchFamily="34" charset="0"/>
                <a:cs typeface="Arial" panose="020B0604020202020204" pitchFamily="34" charset="0"/>
              </a:rPr>
              <a:t>Kradzieże samochodów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07508"/>
              </p:ext>
            </p:extLst>
          </p:nvPr>
        </p:nvGraphicFramePr>
        <p:xfrm>
          <a:off x="516758" y="1588931"/>
          <a:ext cx="8886118" cy="547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33" y="6945452"/>
            <a:ext cx="276488" cy="2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5" y="3848084"/>
            <a:ext cx="234490" cy="3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347862"/>
              </p:ext>
            </p:extLst>
          </p:nvPr>
        </p:nvGraphicFramePr>
        <p:xfrm>
          <a:off x="634002" y="1702676"/>
          <a:ext cx="8886118" cy="547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6" name="pole tekstowe 2"/>
          <p:cNvSpPr txBox="1">
            <a:spLocks noChangeArrowheads="1"/>
          </p:cNvSpPr>
          <p:nvPr/>
        </p:nvSpPr>
        <p:spPr bwMode="auto">
          <a:xfrm rot="-5400000">
            <a:off x="1821692" y="5672332"/>
            <a:ext cx="11899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dirty="0">
                <a:latin typeface="Bahnschrift" panose="020B0502040204020203" pitchFamily="34" charset="0"/>
              </a:rPr>
              <a:t>57,14 %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3" y="4045826"/>
            <a:ext cx="234490" cy="3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45" y="7143192"/>
            <a:ext cx="276488" cy="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591375" y="1587183"/>
            <a:ext cx="2957373" cy="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>
                <a:latin typeface="Arial" panose="020B0604020202020204" pitchFamily="34" charset="0"/>
                <a:cs typeface="Arial" panose="020B0604020202020204" pitchFamily="34" charset="0"/>
              </a:rPr>
              <a:t>Uszkodzenia mienia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275224"/>
              </p:ext>
            </p:extLst>
          </p:nvPr>
        </p:nvGraphicFramePr>
        <p:xfrm>
          <a:off x="798495" y="1469061"/>
          <a:ext cx="8884367" cy="547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558" name="Prostokąt 6"/>
          <p:cNvSpPr>
            <a:spLocks noChangeArrowheads="1"/>
          </p:cNvSpPr>
          <p:nvPr/>
        </p:nvSpPr>
        <p:spPr bwMode="auto">
          <a:xfrm rot="-5400000">
            <a:off x="4703838" y="5701570"/>
            <a:ext cx="1131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dirty="0">
                <a:latin typeface="Bahnschrift" panose="020B0502040204020203" pitchFamily="34" charset="0"/>
              </a:rPr>
              <a:t>50 %</a:t>
            </a:r>
          </a:p>
        </p:txBody>
      </p:sp>
      <p:sp>
        <p:nvSpPr>
          <p:cNvPr id="23559" name="Prostokąt 7"/>
          <p:cNvSpPr>
            <a:spLocks noChangeArrowheads="1"/>
          </p:cNvSpPr>
          <p:nvPr/>
        </p:nvSpPr>
        <p:spPr bwMode="auto">
          <a:xfrm rot="-5400000">
            <a:off x="3291063" y="5601094"/>
            <a:ext cx="1131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>
                <a:latin typeface="Bahnschrift" panose="020B0502040204020203" pitchFamily="34" charset="0"/>
              </a:rPr>
              <a:t>73,68 %</a:t>
            </a:r>
            <a:endParaRPr lang="pl-PL" dirty="0">
              <a:latin typeface="Bahnschrift" panose="020B0502040204020203" pitchFamily="34" charset="0"/>
            </a:endParaRPr>
          </a:p>
        </p:txBody>
      </p:sp>
      <p:sp>
        <p:nvSpPr>
          <p:cNvPr id="23560" name="Prostokąt 8"/>
          <p:cNvSpPr>
            <a:spLocks noChangeArrowheads="1"/>
          </p:cNvSpPr>
          <p:nvPr/>
        </p:nvSpPr>
        <p:spPr bwMode="auto">
          <a:xfrm rot="-5400000">
            <a:off x="1973836" y="5651332"/>
            <a:ext cx="907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dirty="0">
                <a:latin typeface="Bahnschrift" panose="020B0502040204020203" pitchFamily="34" charset="0"/>
              </a:rPr>
              <a:t>54,17 %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87" y="7143192"/>
            <a:ext cx="276488" cy="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4364312"/>
            <a:ext cx="234490" cy="3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020107" y="1366691"/>
            <a:ext cx="2085910" cy="44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>
                <a:latin typeface="Arial" panose="020B0604020202020204" pitchFamily="34" charset="0"/>
                <a:cs typeface="Arial" panose="020B0604020202020204" pitchFamily="34" charset="0"/>
              </a:rPr>
              <a:t>Bójki i pobicia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388290"/>
              </p:ext>
            </p:extLst>
          </p:nvPr>
        </p:nvGraphicFramePr>
        <p:xfrm>
          <a:off x="595504" y="1492580"/>
          <a:ext cx="9078080" cy="562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462" name="pole tekstowe 7"/>
          <p:cNvSpPr txBox="1">
            <a:spLocks noChangeArrowheads="1"/>
          </p:cNvSpPr>
          <p:nvPr/>
        </p:nvSpPr>
        <p:spPr bwMode="auto">
          <a:xfrm rot="-5400000">
            <a:off x="3221327" y="5598821"/>
            <a:ext cx="1126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dirty="0">
                <a:latin typeface="Bahnschrift" panose="020B0502040204020203" pitchFamily="34" charset="0"/>
              </a:rPr>
              <a:t>100 %</a:t>
            </a:r>
          </a:p>
        </p:txBody>
      </p:sp>
      <p:sp>
        <p:nvSpPr>
          <p:cNvPr id="19464" name="pole tekstowe 9"/>
          <p:cNvSpPr txBox="1">
            <a:spLocks noChangeArrowheads="1"/>
          </p:cNvSpPr>
          <p:nvPr/>
        </p:nvSpPr>
        <p:spPr bwMode="auto">
          <a:xfrm rot="-5400000">
            <a:off x="4706345" y="5598821"/>
            <a:ext cx="1126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dirty="0">
                <a:latin typeface="Bahnschrift" panose="020B0502040204020203" pitchFamily="34" charset="0"/>
              </a:rPr>
              <a:t>100 %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87" y="7108194"/>
            <a:ext cx="276488" cy="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3" y="4166571"/>
            <a:ext cx="234490" cy="3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680621" y="1240697"/>
            <a:ext cx="2686134" cy="44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latin typeface="Arial" panose="020B0604020202020204" pitchFamily="34" charset="0"/>
                <a:cs typeface="Arial" panose="020B0604020202020204" pitchFamily="34" charset="0"/>
              </a:rPr>
              <a:t>Uszkodzenia ciała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603096"/>
              </p:ext>
            </p:extLst>
          </p:nvPr>
        </p:nvGraphicFramePr>
        <p:xfrm>
          <a:off x="632253" y="1760706"/>
          <a:ext cx="8884367" cy="547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510" name="Prostokąt 2"/>
          <p:cNvSpPr>
            <a:spLocks noChangeArrowheads="1"/>
          </p:cNvSpPr>
          <p:nvPr/>
        </p:nvSpPr>
        <p:spPr bwMode="auto">
          <a:xfrm rot="-5400000">
            <a:off x="1752387" y="6030871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l-PL" altLang="pl-PL" dirty="0">
                <a:latin typeface="Bahnschrift" panose="020B0502040204020203" pitchFamily="34" charset="0"/>
              </a:rPr>
              <a:t>100 %</a:t>
            </a:r>
          </a:p>
        </p:txBody>
      </p:sp>
      <p:sp>
        <p:nvSpPr>
          <p:cNvPr id="21511" name="Prostokąt 7"/>
          <p:cNvSpPr>
            <a:spLocks noChangeArrowheads="1"/>
          </p:cNvSpPr>
          <p:nvPr/>
        </p:nvSpPr>
        <p:spPr bwMode="auto">
          <a:xfrm rot="-5400000">
            <a:off x="3263885" y="6012692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l-PL" altLang="pl-PL" dirty="0">
                <a:latin typeface="Bahnschrift" panose="020B0502040204020203" pitchFamily="34" charset="0"/>
              </a:rPr>
              <a:t>100 %</a:t>
            </a:r>
          </a:p>
        </p:txBody>
      </p:sp>
      <p:sp>
        <p:nvSpPr>
          <p:cNvPr id="21512" name="Prostokąt 8"/>
          <p:cNvSpPr>
            <a:spLocks noChangeArrowheads="1"/>
          </p:cNvSpPr>
          <p:nvPr/>
        </p:nvSpPr>
        <p:spPr bwMode="auto">
          <a:xfrm rot="-5400000">
            <a:off x="4775384" y="5982352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l-PL" altLang="pl-PL" dirty="0">
                <a:latin typeface="Bahnschrift" panose="020B0502040204020203" pitchFamily="34" charset="0"/>
              </a:rPr>
              <a:t>100 %</a:t>
            </a:r>
          </a:p>
        </p:txBody>
      </p:sp>
      <p:sp>
        <p:nvSpPr>
          <p:cNvPr id="21513" name="Prostokąt 9"/>
          <p:cNvSpPr>
            <a:spLocks noChangeArrowheads="1"/>
          </p:cNvSpPr>
          <p:nvPr/>
        </p:nvSpPr>
        <p:spPr bwMode="auto">
          <a:xfrm rot="-5400000">
            <a:off x="6286883" y="6030871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l-PL" altLang="pl-PL" dirty="0">
                <a:latin typeface="Bahnschrift" panose="020B0502040204020203" pitchFamily="34" charset="0"/>
              </a:rPr>
              <a:t>100 %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34" y="7183441"/>
            <a:ext cx="232741" cy="15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3" y="4289066"/>
            <a:ext cx="159244" cy="2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124145" y="1541685"/>
            <a:ext cx="4019577" cy="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>
                <a:latin typeface="Arial" panose="020B0604020202020204" pitchFamily="34" charset="0"/>
                <a:cs typeface="Arial" panose="020B0604020202020204" pitchFamily="34" charset="0"/>
              </a:rPr>
              <a:t>Przestępczość narkotykowa</a:t>
            </a:r>
          </a:p>
        </p:txBody>
      </p:sp>
      <p:graphicFrame>
        <p:nvGraphicFramePr>
          <p:cNvPr id="2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875795"/>
              </p:ext>
            </p:extLst>
          </p:nvPr>
        </p:nvGraphicFramePr>
        <p:xfrm>
          <a:off x="209782" y="1557033"/>
          <a:ext cx="9751810" cy="547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6">
            <a:extLst>
              <a:ext uri="{FF2B5EF4-FFF2-40B4-BE49-F238E27FC236}">
                <a16:creationId xmlns:a16="http://schemas.microsoft.com/office/drawing/2014/main" id="{9AB2D0F6-EF4F-423A-8704-757296DFA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89921"/>
              </p:ext>
            </p:extLst>
          </p:nvPr>
        </p:nvGraphicFramePr>
        <p:xfrm>
          <a:off x="209782" y="1557033"/>
          <a:ext cx="9751810" cy="547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30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FC439AF-F554-4065-8A9C-4D3FACE67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96233"/>
              </p:ext>
            </p:extLst>
          </p:nvPr>
        </p:nvGraphicFramePr>
        <p:xfrm>
          <a:off x="515830" y="2483693"/>
          <a:ext cx="9048963" cy="469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321">
                  <a:extLst>
                    <a:ext uri="{9D8B030D-6E8A-4147-A177-3AD203B41FA5}">
                      <a16:colId xmlns:a16="http://schemas.microsoft.com/office/drawing/2014/main" val="4044650822"/>
                    </a:ext>
                  </a:extLst>
                </a:gridCol>
                <a:gridCol w="3016321">
                  <a:extLst>
                    <a:ext uri="{9D8B030D-6E8A-4147-A177-3AD203B41FA5}">
                      <a16:colId xmlns:a16="http://schemas.microsoft.com/office/drawing/2014/main" val="2291405247"/>
                    </a:ext>
                  </a:extLst>
                </a:gridCol>
                <a:gridCol w="3016321">
                  <a:extLst>
                    <a:ext uri="{9D8B030D-6E8A-4147-A177-3AD203B41FA5}">
                      <a16:colId xmlns:a16="http://schemas.microsoft.com/office/drawing/2014/main" val="2078049942"/>
                    </a:ext>
                  </a:extLst>
                </a:gridCol>
              </a:tblGrid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Czyn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Stwierdzone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Wykryte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119263"/>
                  </a:ext>
                </a:extLst>
              </a:tr>
              <a:tr h="57227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Włamania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0533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Kradzieże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54361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Uszkodzenie mienia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189274"/>
                  </a:ext>
                </a:extLst>
              </a:tr>
              <a:tr h="524811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Kradzież samochodu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96881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Rozboje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64743"/>
                  </a:ext>
                </a:extLst>
              </a:tr>
              <a:tr h="57028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Uszczerbek na zdrowiu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02639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Bójki, pobicia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62294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Narkotyki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30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29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58598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07341ADC-9F8D-4553-836A-D0C611F8D82F}"/>
              </a:ext>
            </a:extLst>
          </p:cNvPr>
          <p:cNvSpPr txBox="1"/>
          <p:nvPr/>
        </p:nvSpPr>
        <p:spPr>
          <a:xfrm>
            <a:off x="2051979" y="1547589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Miasto Wąbrzeźno</a:t>
            </a:r>
          </a:p>
        </p:txBody>
      </p:sp>
    </p:spTree>
    <p:extLst>
      <p:ext uri="{BB962C8B-B14F-4D97-AF65-F5344CB8AC3E}">
        <p14:creationId xmlns:p14="http://schemas.microsoft.com/office/powerpoint/2010/main" val="412873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9182566-23A2-403B-AB34-7BFCAF85C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007"/>
            <a:ext cx="10080625" cy="749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7992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D537B0-8835-485D-9757-9B45C1FC7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12954"/>
              </p:ext>
            </p:extLst>
          </p:nvPr>
        </p:nvGraphicFramePr>
        <p:xfrm>
          <a:off x="515830" y="2555701"/>
          <a:ext cx="9048963" cy="469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321">
                  <a:extLst>
                    <a:ext uri="{9D8B030D-6E8A-4147-A177-3AD203B41FA5}">
                      <a16:colId xmlns:a16="http://schemas.microsoft.com/office/drawing/2014/main" val="4044650822"/>
                    </a:ext>
                  </a:extLst>
                </a:gridCol>
                <a:gridCol w="3016321">
                  <a:extLst>
                    <a:ext uri="{9D8B030D-6E8A-4147-A177-3AD203B41FA5}">
                      <a16:colId xmlns:a16="http://schemas.microsoft.com/office/drawing/2014/main" val="2291405247"/>
                    </a:ext>
                  </a:extLst>
                </a:gridCol>
                <a:gridCol w="3016321">
                  <a:extLst>
                    <a:ext uri="{9D8B030D-6E8A-4147-A177-3AD203B41FA5}">
                      <a16:colId xmlns:a16="http://schemas.microsoft.com/office/drawing/2014/main" val="2078049942"/>
                    </a:ext>
                  </a:extLst>
                </a:gridCol>
              </a:tblGrid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Czyn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Stwierdzone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Wykryte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119263"/>
                  </a:ext>
                </a:extLst>
              </a:tr>
              <a:tr h="57227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Włamania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0533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Kradzieże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54361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Uszkodzenie mienia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189274"/>
                  </a:ext>
                </a:extLst>
              </a:tr>
              <a:tr h="524811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Kradzież samochodu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96881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Rozboje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64743"/>
                  </a:ext>
                </a:extLst>
              </a:tr>
              <a:tr h="57028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Uszczerbek na zdrowiu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02639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Bójki, pobicia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62294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Narkotyki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58598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994F77FE-B2F6-45C7-9B59-1EED43F50044}"/>
              </a:ext>
            </a:extLst>
          </p:cNvPr>
          <p:cNvSpPr txBox="1"/>
          <p:nvPr/>
        </p:nvSpPr>
        <p:spPr>
          <a:xfrm>
            <a:off x="611819" y="1691605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Gmina Dębowa Łąka</a:t>
            </a:r>
          </a:p>
        </p:txBody>
      </p:sp>
    </p:spTree>
    <p:extLst>
      <p:ext uri="{BB962C8B-B14F-4D97-AF65-F5344CB8AC3E}">
        <p14:creationId xmlns:p14="http://schemas.microsoft.com/office/powerpoint/2010/main" val="1821544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D92A95E-DB43-489F-9FD3-82E5D2FE9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41251"/>
              </p:ext>
            </p:extLst>
          </p:nvPr>
        </p:nvGraphicFramePr>
        <p:xfrm>
          <a:off x="515830" y="2555701"/>
          <a:ext cx="9048963" cy="469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321">
                  <a:extLst>
                    <a:ext uri="{9D8B030D-6E8A-4147-A177-3AD203B41FA5}">
                      <a16:colId xmlns:a16="http://schemas.microsoft.com/office/drawing/2014/main" val="4044650822"/>
                    </a:ext>
                  </a:extLst>
                </a:gridCol>
                <a:gridCol w="3016321">
                  <a:extLst>
                    <a:ext uri="{9D8B030D-6E8A-4147-A177-3AD203B41FA5}">
                      <a16:colId xmlns:a16="http://schemas.microsoft.com/office/drawing/2014/main" val="2291405247"/>
                    </a:ext>
                  </a:extLst>
                </a:gridCol>
                <a:gridCol w="3016321">
                  <a:extLst>
                    <a:ext uri="{9D8B030D-6E8A-4147-A177-3AD203B41FA5}">
                      <a16:colId xmlns:a16="http://schemas.microsoft.com/office/drawing/2014/main" val="2078049942"/>
                    </a:ext>
                  </a:extLst>
                </a:gridCol>
              </a:tblGrid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Czyn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Stwierdzone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Wykryte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119263"/>
                  </a:ext>
                </a:extLst>
              </a:tr>
              <a:tr h="57227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Włamania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0533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Kradzieże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54361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Uszkodzenie mienia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189274"/>
                  </a:ext>
                </a:extLst>
              </a:tr>
              <a:tr h="524811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Kradzież samochodu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96881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Rozboje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64743"/>
                  </a:ext>
                </a:extLst>
              </a:tr>
              <a:tr h="57028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Uszczerbek na zdrowiu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02639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Bójki, pobicia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62294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Narkotyki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58598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A64BB53F-765F-473E-86D0-BE5E37CA7B2B}"/>
              </a:ext>
            </a:extLst>
          </p:cNvPr>
          <p:cNvSpPr/>
          <p:nvPr/>
        </p:nvSpPr>
        <p:spPr>
          <a:xfrm>
            <a:off x="3528144" y="1691605"/>
            <a:ext cx="2781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Gmina Książki</a:t>
            </a:r>
          </a:p>
        </p:txBody>
      </p:sp>
    </p:spTree>
    <p:extLst>
      <p:ext uri="{BB962C8B-B14F-4D97-AF65-F5344CB8AC3E}">
        <p14:creationId xmlns:p14="http://schemas.microsoft.com/office/powerpoint/2010/main" val="3173956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68752B0-95F5-48CD-B422-73560AB92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83024"/>
              </p:ext>
            </p:extLst>
          </p:nvPr>
        </p:nvGraphicFramePr>
        <p:xfrm>
          <a:off x="515830" y="2555701"/>
          <a:ext cx="9048963" cy="469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321">
                  <a:extLst>
                    <a:ext uri="{9D8B030D-6E8A-4147-A177-3AD203B41FA5}">
                      <a16:colId xmlns:a16="http://schemas.microsoft.com/office/drawing/2014/main" val="4044650822"/>
                    </a:ext>
                  </a:extLst>
                </a:gridCol>
                <a:gridCol w="3016321">
                  <a:extLst>
                    <a:ext uri="{9D8B030D-6E8A-4147-A177-3AD203B41FA5}">
                      <a16:colId xmlns:a16="http://schemas.microsoft.com/office/drawing/2014/main" val="2291405247"/>
                    </a:ext>
                  </a:extLst>
                </a:gridCol>
                <a:gridCol w="3016321">
                  <a:extLst>
                    <a:ext uri="{9D8B030D-6E8A-4147-A177-3AD203B41FA5}">
                      <a16:colId xmlns:a16="http://schemas.microsoft.com/office/drawing/2014/main" val="2078049942"/>
                    </a:ext>
                  </a:extLst>
                </a:gridCol>
              </a:tblGrid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Czyn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Stwierdzone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Wykryte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119263"/>
                  </a:ext>
                </a:extLst>
              </a:tr>
              <a:tr h="57227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Włamania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0533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Kradzieże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54361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Uszkodzenie mienia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189274"/>
                  </a:ext>
                </a:extLst>
              </a:tr>
              <a:tr h="524811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Kradzież samochodu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96881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Rozboje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64743"/>
                  </a:ext>
                </a:extLst>
              </a:tr>
              <a:tr h="57028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Uszczerbek na zdrowiu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02639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Bójki, pobicia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62294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Narkotyki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58598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6158F71B-4E4F-4BA3-BACC-53792DEB3EF1}"/>
              </a:ext>
            </a:extLst>
          </p:cNvPr>
          <p:cNvSpPr/>
          <p:nvPr/>
        </p:nvSpPr>
        <p:spPr>
          <a:xfrm>
            <a:off x="3529320" y="1619597"/>
            <a:ext cx="3021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Gmina Płużnica</a:t>
            </a:r>
          </a:p>
        </p:txBody>
      </p:sp>
    </p:spTree>
    <p:extLst>
      <p:ext uri="{BB962C8B-B14F-4D97-AF65-F5344CB8AC3E}">
        <p14:creationId xmlns:p14="http://schemas.microsoft.com/office/powerpoint/2010/main" val="3749801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CF0A1B-BDF7-40D4-B9CE-41196DDD7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93568"/>
              </p:ext>
            </p:extLst>
          </p:nvPr>
        </p:nvGraphicFramePr>
        <p:xfrm>
          <a:off x="515830" y="2555701"/>
          <a:ext cx="9048963" cy="469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321">
                  <a:extLst>
                    <a:ext uri="{9D8B030D-6E8A-4147-A177-3AD203B41FA5}">
                      <a16:colId xmlns:a16="http://schemas.microsoft.com/office/drawing/2014/main" val="4044650822"/>
                    </a:ext>
                  </a:extLst>
                </a:gridCol>
                <a:gridCol w="3016321">
                  <a:extLst>
                    <a:ext uri="{9D8B030D-6E8A-4147-A177-3AD203B41FA5}">
                      <a16:colId xmlns:a16="http://schemas.microsoft.com/office/drawing/2014/main" val="2291405247"/>
                    </a:ext>
                  </a:extLst>
                </a:gridCol>
                <a:gridCol w="3016321">
                  <a:extLst>
                    <a:ext uri="{9D8B030D-6E8A-4147-A177-3AD203B41FA5}">
                      <a16:colId xmlns:a16="http://schemas.microsoft.com/office/drawing/2014/main" val="2078049942"/>
                    </a:ext>
                  </a:extLst>
                </a:gridCol>
              </a:tblGrid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Czyn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Stwierdzone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Wykryte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119263"/>
                  </a:ext>
                </a:extLst>
              </a:tr>
              <a:tr h="57227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Włamania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0533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Kradzieże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54361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Uszkodzenie mienia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189274"/>
                  </a:ext>
                </a:extLst>
              </a:tr>
              <a:tr h="524811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Kradzież samochodu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796881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Rozboje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64743"/>
                  </a:ext>
                </a:extLst>
              </a:tr>
              <a:tr h="57028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Uszczerbek na zdrowiu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02639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Bójki, pobicia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62294"/>
                  </a:ext>
                </a:extLst>
              </a:tr>
              <a:tr h="503793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Narkotyki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58598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CDE502B6-B773-4210-8E98-2948CCB984CA}"/>
              </a:ext>
            </a:extLst>
          </p:cNvPr>
          <p:cNvSpPr/>
          <p:nvPr/>
        </p:nvSpPr>
        <p:spPr>
          <a:xfrm>
            <a:off x="3746527" y="1691605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Gmina Ryńsk</a:t>
            </a:r>
          </a:p>
        </p:txBody>
      </p:sp>
    </p:spTree>
    <p:extLst>
      <p:ext uri="{BB962C8B-B14F-4D97-AF65-F5344CB8AC3E}">
        <p14:creationId xmlns:p14="http://schemas.microsoft.com/office/powerpoint/2010/main" val="2085730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44C6AEA-4F32-45D4-B2E5-19445EA83543}"/>
              </a:ext>
            </a:extLst>
          </p:cNvPr>
          <p:cNvSpPr txBox="1"/>
          <p:nvPr/>
        </p:nvSpPr>
        <p:spPr>
          <a:xfrm>
            <a:off x="719832" y="2748785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rgbClr val="08025A"/>
                </a:solidFill>
                <a:latin typeface="Bahnschrift" panose="020B0502040204020203" pitchFamily="34" charset="0"/>
              </a:rPr>
              <a:t>Mierniki kryminalne</a:t>
            </a:r>
          </a:p>
          <a:p>
            <a:pPr algn="ctr"/>
            <a:endParaRPr lang="pl-PL" sz="4400" dirty="0">
              <a:solidFill>
                <a:srgbClr val="08025A"/>
              </a:solidFill>
              <a:latin typeface="Bahnschrift" panose="020B0502040204020203" pitchFamily="34" charset="0"/>
            </a:endParaRPr>
          </a:p>
          <a:p>
            <a:pPr algn="ctr"/>
            <a:r>
              <a:rPr lang="pl-PL" sz="4400" dirty="0">
                <a:solidFill>
                  <a:srgbClr val="002060"/>
                </a:solidFill>
                <a:latin typeface="Bahnschrift" panose="020B0502040204020203" pitchFamily="34" charset="0"/>
              </a:rPr>
              <a:t> 2024 rok</a:t>
            </a:r>
          </a:p>
          <a:p>
            <a:pPr algn="ctr"/>
            <a:endParaRPr lang="pl-PL" sz="4400" dirty="0">
              <a:solidFill>
                <a:srgbClr val="08025A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ED3D5A1-E4F2-4538-8F58-5A325DCD580E}"/>
              </a:ext>
            </a:extLst>
          </p:cNvPr>
          <p:cNvSpPr/>
          <p:nvPr/>
        </p:nvSpPr>
        <p:spPr>
          <a:xfrm>
            <a:off x="143768" y="1475581"/>
            <a:ext cx="100091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Miernik nr 1 KGP</a:t>
            </a:r>
          </a:p>
          <a:p>
            <a:pPr algn="ctr"/>
            <a:r>
              <a:rPr lang="pl-PL" alt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Wskaźnik wykrywalności 7 wybranych rodzajów </a:t>
            </a:r>
          </a:p>
          <a:p>
            <a:pPr algn="ctr"/>
            <a:r>
              <a:rPr lang="pl-PL" alt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przestępstw pospolitych.</a:t>
            </a:r>
          </a:p>
          <a:p>
            <a:pPr algn="ctr"/>
            <a:endParaRPr lang="pl-PL" altLang="pl-PL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endParaRPr lang="pl-PL" altLang="pl-PL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Wartość oczekiwana jednostki </a:t>
            </a:r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  <a:cs typeface="Times New Roman" panose="02020603050405020304" pitchFamily="18" charset="0"/>
              </a:rPr>
              <a:t>≥ 59,92 %</a:t>
            </a: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  <a:cs typeface="Times New Roman" panose="02020603050405020304" pitchFamily="18" charset="0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  <a:cs typeface="Times New Roman" panose="02020603050405020304" pitchFamily="18" charset="0"/>
              </a:rPr>
              <a:t>Wartość uzyskana: 61,67 %</a:t>
            </a:r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</a:endParaRPr>
          </a:p>
          <a:p>
            <a:pPr algn="ctr"/>
            <a:endParaRPr lang="pl-PL" altLang="pl-PL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F0158D7-3E2B-41FA-9825-211E5154E6C8}"/>
              </a:ext>
            </a:extLst>
          </p:cNvPr>
          <p:cNvSpPr/>
          <p:nvPr/>
        </p:nvSpPr>
        <p:spPr>
          <a:xfrm>
            <a:off x="-108260" y="1475581"/>
            <a:ext cx="102971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Miernik nr 2 KGP</a:t>
            </a:r>
          </a:p>
          <a:p>
            <a:pPr algn="ctr"/>
            <a:r>
              <a:rPr lang="pl-PL" altLang="pl-PL" sz="3200" u="sng" dirty="0">
                <a:solidFill>
                  <a:srgbClr val="002060"/>
                </a:solidFill>
                <a:latin typeface="Bahnschrift" panose="020B0502040204020203" pitchFamily="34" charset="0"/>
              </a:rPr>
              <a:t>Zabezpieczone narkotyki</a:t>
            </a:r>
          </a:p>
          <a:p>
            <a:pPr algn="ctr"/>
            <a:endParaRPr lang="pl-PL" altLang="pl-PL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 Zabezpieczone narkotyki KPP W-no: 1 287,6g (ilość oczekiwana: 2 243 g)</a:t>
            </a:r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  <a:cs typeface="Times New Roman" panose="02020603050405020304" pitchFamily="18" charset="0"/>
            </a:endParaRP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  <a:cs typeface="Times New Roman" panose="02020603050405020304" pitchFamily="18" charset="0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  <a:cs typeface="Times New Roman" panose="02020603050405020304" pitchFamily="18" charset="0"/>
              </a:rPr>
              <a:t> Procentowy stopień realizacji oczekiwanego progu: 57,40 % ( -956 g)</a:t>
            </a:r>
          </a:p>
          <a:p>
            <a:b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  <a:cs typeface="Times New Roman" panose="02020603050405020304" pitchFamily="18" charset="0"/>
              </a:rPr>
            </a:br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  <a:cs typeface="Times New Roman" panose="02020603050405020304" pitchFamily="18" charset="0"/>
              </a:rPr>
              <a:t> W roku 2024 wszczęto 36 postępowań ( 32 wszczęcia – w roku 2023,</a:t>
            </a: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  <a:cs typeface="Times New Roman" panose="02020603050405020304" pitchFamily="18" charset="0"/>
              </a:rPr>
              <a:t>    8 wszcząć w 2025 r. czynów karalnych ujawnionych 48 )</a:t>
            </a: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</a:endParaRPr>
          </a:p>
          <a:p>
            <a:pPr algn="just"/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 Zabezpieczone narkotyki garnizon KWP Bydgoszcz – 550,547 kg</a:t>
            </a:r>
          </a:p>
          <a:p>
            <a:pPr algn="just"/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</a:endParaRPr>
          </a:p>
          <a:p>
            <a:pPr algn="just"/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 Zabezpieczone narkotyki cała Polska – 38 183,50 kg</a:t>
            </a:r>
            <a:endParaRPr lang="pl-PL" altLang="pl-PL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93A3ED-2C27-454A-B411-C640083FB466}"/>
              </a:ext>
            </a:extLst>
          </p:cNvPr>
          <p:cNvSpPr/>
          <p:nvPr/>
        </p:nvSpPr>
        <p:spPr>
          <a:xfrm>
            <a:off x="71760" y="1403573"/>
            <a:ext cx="99371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Miernik nr 4 KGP</a:t>
            </a:r>
          </a:p>
          <a:p>
            <a:pPr algn="ctr"/>
            <a:r>
              <a:rPr lang="pl-PL" alt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Zabezpieczenie majątkowe</a:t>
            </a:r>
          </a:p>
          <a:p>
            <a:pPr algn="ctr"/>
            <a:endParaRPr lang="pl-PL" alt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endParaRPr lang="pl-PL" alt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endParaRPr lang="pl-PL" alt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endParaRPr lang="pl-PL" alt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Ogółem zabezpieczono: 715 098 zł (ilość oczekiwana: 343 467 zł)</a:t>
            </a:r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  <a:cs typeface="Times New Roman" panose="02020603050405020304" pitchFamily="18" charset="0"/>
            </a:endParaRP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  <a:cs typeface="Times New Roman" panose="02020603050405020304" pitchFamily="18" charset="0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  <a:cs typeface="Times New Roman" panose="02020603050405020304" pitchFamily="18" charset="0"/>
              </a:rPr>
              <a:t>Procentowy stopień realizacji oczekiwanego progu: 208 %</a:t>
            </a: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  <a:cs typeface="Times New Roman" panose="02020603050405020304" pitchFamily="18" charset="0"/>
            </a:endParaRP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</a:endParaRP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7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61CCAC3-EF89-416C-BCBA-F9AFF2393D44}"/>
              </a:ext>
            </a:extLst>
          </p:cNvPr>
          <p:cNvSpPr/>
          <p:nvPr/>
        </p:nvSpPr>
        <p:spPr>
          <a:xfrm>
            <a:off x="0" y="1331565"/>
            <a:ext cx="99368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Miernik nr 5 KGP</a:t>
            </a:r>
          </a:p>
          <a:p>
            <a:pPr algn="ctr"/>
            <a:r>
              <a:rPr lang="pl-PL" alt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Skuteczność poszukiwań osób zaginionych</a:t>
            </a:r>
          </a:p>
          <a:p>
            <a:pPr algn="ctr"/>
            <a:endParaRPr lang="pl-PL" alt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endParaRPr lang="pl-PL" alt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endParaRPr lang="pl-PL" alt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endParaRPr lang="pl-PL" alt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Liczba osób: 5</a:t>
            </a: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Kat. I – 0</a:t>
            </a: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Kat. II – 2 osoby</a:t>
            </a: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Kat. III – 2 osób</a:t>
            </a: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Opiekuńcze – 1 osoby</a:t>
            </a: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Wskaźnik skuteczności w procentach  100 %</a:t>
            </a: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</a:endParaRP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87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BFCC2BF-60CB-494B-8C2C-F00B01CDADFC}"/>
              </a:ext>
            </a:extLst>
          </p:cNvPr>
          <p:cNvSpPr/>
          <p:nvPr/>
        </p:nvSpPr>
        <p:spPr>
          <a:xfrm>
            <a:off x="143768" y="1547590"/>
            <a:ext cx="993685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Miernik nr 5 KGP</a:t>
            </a:r>
          </a:p>
          <a:p>
            <a:pPr algn="ctr"/>
            <a:r>
              <a:rPr lang="pl-PL" alt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Skuteczność poszukiwań osób ukrywających się przed organami ścigania</a:t>
            </a:r>
          </a:p>
          <a:p>
            <a:pPr algn="ctr"/>
            <a:endParaRPr lang="pl-PL" alt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endParaRPr lang="pl-PL" alt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Stan poszukiwań listami gończymi na 1.01.2024 r. – 47</a:t>
            </a:r>
          </a:p>
          <a:p>
            <a:pPr algn="just"/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Stan poszukiwań listami gończymi na 31.12.2024 rok -37</a:t>
            </a:r>
          </a:p>
          <a:p>
            <a:pPr algn="just"/>
            <a:endParaRPr lang="pl-PL" alt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Wszczęto spraw w roku 2024 : 10</a:t>
            </a: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Zakończono spraw w roku 2024 : 20</a:t>
            </a:r>
          </a:p>
          <a:p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  <a:ea typeface="MS Gothic" charset="-128"/>
            </a:endParaRPr>
          </a:p>
          <a:p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  <a:ea typeface="MS Gothic" charset="-128"/>
              </a:rPr>
              <a:t>Listy gończe – wskaźnik skuteczności: 200 %</a:t>
            </a:r>
          </a:p>
        </p:txBody>
      </p:sp>
    </p:spTree>
    <p:extLst>
      <p:ext uri="{BB962C8B-B14F-4D97-AF65-F5344CB8AC3E}">
        <p14:creationId xmlns:p14="http://schemas.microsoft.com/office/powerpoint/2010/main" val="16744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3C5CBFF-F9CB-4DD4-B5F4-0CC8ED713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2" y="1115541"/>
            <a:ext cx="10080625" cy="64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22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8E56DB-FEDB-45AC-8D97-B79CC3E5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40" y="1691605"/>
            <a:ext cx="8496944" cy="1584176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Wydział Prewencji</a:t>
            </a:r>
            <a:b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b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Wydział Ruchu Drogowego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5D648A5-8395-4709-8D4B-0786CCBFE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72" y="3995861"/>
            <a:ext cx="2520280" cy="31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78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6F9E105-BB1C-4A3C-A9FF-42495013DADA}"/>
              </a:ext>
            </a:extLst>
          </p:cNvPr>
          <p:cNvSpPr/>
          <p:nvPr/>
        </p:nvSpPr>
        <p:spPr>
          <a:xfrm>
            <a:off x="0" y="1907629"/>
            <a:ext cx="100806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rgbClr val="002060"/>
                </a:solidFill>
                <a:latin typeface="Bahnschrift" panose="020B0502040204020203" pitchFamily="34" charset="0"/>
              </a:rPr>
              <a:t>15 listopada 2024 Wydział Prewencji i Ruchu Drogowego rozdzielony został na dwa odrębne podmioty z następującymi stanami etatowymi:</a:t>
            </a:r>
          </a:p>
          <a:p>
            <a:pPr algn="just"/>
            <a:endParaRPr lang="pl-PL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pl-PL" sz="2000" u="sng" dirty="0">
                <a:solidFill>
                  <a:srgbClr val="002060"/>
                </a:solidFill>
                <a:latin typeface="Bahnschrift" panose="020B0502040204020203" pitchFamily="34" charset="0"/>
              </a:rPr>
              <a:t>Wydział Prewencji w tym: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Bahnschrift" panose="020B0502040204020203" pitchFamily="34" charset="0"/>
              </a:rPr>
              <a:t>Naczelnik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Bahnschrift" panose="020B0502040204020203" pitchFamily="34" charset="0"/>
              </a:rPr>
              <a:t>Zastępca Naczelnika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Bahnschrift" panose="020B0502040204020203" pitchFamily="34" charset="0"/>
              </a:rPr>
              <a:t>Ogniwo Patrolowo – Interwencyjne (17 f-</a:t>
            </a:r>
            <a:r>
              <a:rPr lang="pl-PL" sz="2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szy</a:t>
            </a:r>
            <a:r>
              <a:rPr lang="pl-PL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Bahnschrift" panose="020B0502040204020203" pitchFamily="34" charset="0"/>
              </a:rPr>
              <a:t>Zespół ds. Nieletnich, Wykroczeń, Profilaktyki Społecznej i Patologii (4)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Bahnschrift" panose="020B0502040204020203" pitchFamily="34" charset="0"/>
              </a:rPr>
              <a:t>Zespół Dyżurnych (6)</a:t>
            </a:r>
          </a:p>
          <a:p>
            <a:endParaRPr lang="pl-PL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pl-PL" sz="2000" u="sng" dirty="0">
                <a:solidFill>
                  <a:srgbClr val="002060"/>
                </a:solidFill>
                <a:latin typeface="Bahnschrift" panose="020B0502040204020203" pitchFamily="34" charset="0"/>
              </a:rPr>
              <a:t>Wydział Ruchu Drogowego w tym: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Bahnschrift" panose="020B0502040204020203" pitchFamily="34" charset="0"/>
              </a:rPr>
              <a:t>Naczelnik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Bahnschrift" panose="020B0502040204020203" pitchFamily="34" charset="0"/>
              </a:rPr>
              <a:t>10 f-</a:t>
            </a:r>
            <a:r>
              <a:rPr lang="pl-PL" sz="2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szy</a:t>
            </a:r>
            <a:r>
              <a:rPr lang="pl-PL" sz="20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  <a:p>
            <a:endParaRPr lang="pl-PL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pl-PL" sz="2000" u="sng" dirty="0">
                <a:solidFill>
                  <a:srgbClr val="002060"/>
                </a:solidFill>
                <a:latin typeface="Bahnschrift" panose="020B0502040204020203" pitchFamily="34" charset="0"/>
              </a:rPr>
              <a:t>Rewir Dzielnicowych w tym: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Bahnschrift" panose="020B0502040204020203" pitchFamily="34" charset="0"/>
              </a:rPr>
              <a:t>10 f-</a:t>
            </a:r>
            <a:r>
              <a:rPr lang="pl-PL" sz="2000" dirty="0" err="1">
                <a:solidFill>
                  <a:srgbClr val="002060"/>
                </a:solidFill>
                <a:latin typeface="Bahnschrift" panose="020B0502040204020203" pitchFamily="34" charset="0"/>
              </a:rPr>
              <a:t>szy</a:t>
            </a:r>
            <a:endParaRPr lang="pl-PL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pl-PL" sz="20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89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3168104" y="1475581"/>
            <a:ext cx="4258216" cy="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Liczba interwencji ogółem</a:t>
            </a:r>
          </a:p>
        </p:txBody>
      </p:sp>
      <p:graphicFrame>
        <p:nvGraphicFramePr>
          <p:cNvPr id="2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599783"/>
              </p:ext>
            </p:extLst>
          </p:nvPr>
        </p:nvGraphicFramePr>
        <p:xfrm>
          <a:off x="1007864" y="2029913"/>
          <a:ext cx="8208897" cy="461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61" y="6945452"/>
            <a:ext cx="276488" cy="2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5" y="4243567"/>
            <a:ext cx="234490" cy="3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62306" y="1415501"/>
            <a:ext cx="5556012" cy="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Średnia liczba interwencji na dobę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71295"/>
              </p:ext>
            </p:extLst>
          </p:nvPr>
        </p:nvGraphicFramePr>
        <p:xfrm>
          <a:off x="635753" y="1978374"/>
          <a:ext cx="8884367" cy="483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61" y="6910454"/>
            <a:ext cx="276488" cy="2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4243567"/>
            <a:ext cx="234490" cy="32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74892" y="1587183"/>
            <a:ext cx="4313691" cy="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Procedura Niebieskiej Karty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867499"/>
              </p:ext>
            </p:extLst>
          </p:nvPr>
        </p:nvGraphicFramePr>
        <p:xfrm>
          <a:off x="710998" y="2329150"/>
          <a:ext cx="8208898" cy="4402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46" y="6948189"/>
            <a:ext cx="232741" cy="15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3" y="4289066"/>
            <a:ext cx="159244" cy="2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979078" y="1553441"/>
            <a:ext cx="8117217" cy="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Sprawcy zatrzymani na gorącym uczynku</a:t>
            </a:r>
            <a:endParaRPr lang="pl-PL" altLang="pl-PL" sz="2425" dirty="0">
              <a:solidFill>
                <a:srgbClr val="FF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139136"/>
              </p:ext>
            </p:extLst>
          </p:nvPr>
        </p:nvGraphicFramePr>
        <p:xfrm>
          <a:off x="595503" y="2255653"/>
          <a:ext cx="8884369" cy="461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635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757" y="1478686"/>
            <a:ext cx="9071610" cy="475980"/>
          </a:xfrm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algn="ctr" eaLnBrk="1"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</a:tabLst>
            </a:pP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Wykroczenia</a:t>
            </a:r>
            <a:r>
              <a:rPr lang="pl-PL" alt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</p:txBody>
      </p:sp>
      <p:graphicFrame>
        <p:nvGraphicFramePr>
          <p:cNvPr id="2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97557"/>
              </p:ext>
            </p:extLst>
          </p:nvPr>
        </p:nvGraphicFramePr>
        <p:xfrm>
          <a:off x="359263" y="1931990"/>
          <a:ext cx="9362098" cy="514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87" y="7108194"/>
            <a:ext cx="276488" cy="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4" y="4364312"/>
            <a:ext cx="234490" cy="3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682655"/>
              </p:ext>
            </p:extLst>
          </p:nvPr>
        </p:nvGraphicFramePr>
        <p:xfrm>
          <a:off x="799178" y="1865421"/>
          <a:ext cx="8884367" cy="547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847" name="pole tekstowe 1"/>
          <p:cNvSpPr txBox="1">
            <a:spLocks noChangeArrowheads="1"/>
          </p:cNvSpPr>
          <p:nvPr/>
        </p:nvSpPr>
        <p:spPr bwMode="auto">
          <a:xfrm>
            <a:off x="1865949" y="1331565"/>
            <a:ext cx="5239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Ilość służb z siłami </a:t>
            </a:r>
            <a:r>
              <a:rPr lang="pl-PL" altLang="pl-PL" sz="2400" dirty="0" err="1">
                <a:solidFill>
                  <a:srgbClr val="002060"/>
                </a:solidFill>
                <a:latin typeface="Bahnschrift" panose="020B0502040204020203" pitchFamily="34" charset="0"/>
              </a:rPr>
              <a:t>pozapolicyjnymi</a:t>
            </a:r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 eaLnBrk="1" hangingPunct="1"/>
            <a:endParaRPr lang="pl-PL" altLang="pl-PL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eaLnBrk="1" hangingPunct="1"/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944613" y="1547589"/>
            <a:ext cx="8191397" cy="523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6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rgbClr val="FFFFFF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latin typeface="Bahnschrift" panose="020B0502040204020203" pitchFamily="34" charset="0"/>
                <a:cs typeface="Arial" charset="0"/>
              </a:rPr>
              <a:t>Liczba osób nietrzeźwych izolowanych w 2024 roku: 91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  <a:defRPr/>
            </a:pPr>
            <a:endParaRPr lang="pl-PL" altLang="pl-PL" sz="3600" dirty="0">
              <a:solidFill>
                <a:srgbClr val="002060"/>
              </a:solidFill>
              <a:latin typeface="Bahnschrift" panose="020B0502040204020203" pitchFamily="34" charset="0"/>
              <a:cs typeface="Arial" charset="0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3A45EC5-817B-4387-B618-76E44BEA2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55570"/>
              </p:ext>
            </p:extLst>
          </p:nvPr>
        </p:nvGraphicFramePr>
        <p:xfrm>
          <a:off x="1583928" y="2987749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6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B296C67-D6E0-407E-B9EC-43742D5DD4ED}"/>
              </a:ext>
            </a:extLst>
          </p:cNvPr>
          <p:cNvSpPr txBox="1"/>
          <p:nvPr/>
        </p:nvSpPr>
        <p:spPr>
          <a:xfrm>
            <a:off x="755836" y="2718008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Bahnschrift" panose="020B0502040204020203" pitchFamily="34" charset="0"/>
              </a:rPr>
              <a:t>Mierniki prewencyjne</a:t>
            </a:r>
          </a:p>
          <a:p>
            <a:pPr algn="ctr"/>
            <a:r>
              <a:rPr lang="pl-PL" sz="4400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pl-PL" sz="4400" dirty="0">
                <a:solidFill>
                  <a:srgbClr val="002060"/>
                </a:solidFill>
                <a:latin typeface="Bahnschrift" panose="020B0502040204020203" pitchFamily="34" charset="0"/>
              </a:rPr>
              <a:t> 2024 rok</a:t>
            </a:r>
          </a:p>
        </p:txBody>
      </p:sp>
    </p:spTree>
    <p:extLst>
      <p:ext uri="{BB962C8B-B14F-4D97-AF65-F5344CB8AC3E}">
        <p14:creationId xmlns:p14="http://schemas.microsoft.com/office/powerpoint/2010/main" val="7509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5B5FD61-64C8-437F-A8C1-A7EA40A39CFE}"/>
              </a:ext>
            </a:extLst>
          </p:cNvPr>
          <p:cNvSpPr txBox="1"/>
          <p:nvPr/>
        </p:nvSpPr>
        <p:spPr>
          <a:xfrm>
            <a:off x="143768" y="1547589"/>
            <a:ext cx="957706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u="sng" dirty="0">
                <a:solidFill>
                  <a:srgbClr val="002060"/>
                </a:solidFill>
                <a:latin typeface="Bahnschrift" panose="020B0502040204020203" pitchFamily="34" charset="0"/>
              </a:rPr>
              <a:t>Propagowanie służby w Policji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-  udział w Targach Pracy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spotkania  w Powiatowym Urzędzie Pracy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-  spotkania z przyszłymi absolwentami szkół średnich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ulotki i plakaty promocyjne w urzędach gmin.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    W roku 2024 do naszej jednostki wpłynęło </a:t>
            </a:r>
            <a:r>
              <a:rPr lang="pl-PL" sz="2400" u="sng" dirty="0">
                <a:solidFill>
                  <a:srgbClr val="002060"/>
                </a:solidFill>
                <a:latin typeface="Bahnschrift" panose="020B0502040204020203" pitchFamily="34" charset="0"/>
              </a:rPr>
              <a:t>27</a:t>
            </a:r>
            <a:r>
              <a:rPr lang="pl-PL" sz="24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podań o przyjęcie do służby (tj. 10 więcej niż w roku poprzednim). W roku 2025 – 5 podań.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Do służby przyjęliśmy w 2024 roku 3 osoby. 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W 2025 roku 1 osobę zwolniliśmy ze służby na emeryturę i 1 osobę przyjęliśmy do służby w policji.</a:t>
            </a:r>
          </a:p>
          <a:p>
            <a:pPr algn="just"/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9A5987E-66D6-4E57-8DC9-85F5C3CE6B53}"/>
              </a:ext>
            </a:extLst>
          </p:cNvPr>
          <p:cNvSpPr/>
          <p:nvPr/>
        </p:nvSpPr>
        <p:spPr>
          <a:xfrm>
            <a:off x="1332358" y="1475581"/>
            <a:ext cx="74159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Miernik M-9 </a:t>
            </a:r>
          </a:p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Czas służby dzielnicowego w obchodzie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886423C8-D560-481A-B3B6-150F345F6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128750"/>
              </p:ext>
            </p:extLst>
          </p:nvPr>
        </p:nvGraphicFramePr>
        <p:xfrm>
          <a:off x="1583928" y="2912839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2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71D7F73-7CF6-44EB-A7CD-31B18EF6A6A0}"/>
              </a:ext>
            </a:extLst>
          </p:cNvPr>
          <p:cNvSpPr/>
          <p:nvPr/>
        </p:nvSpPr>
        <p:spPr>
          <a:xfrm>
            <a:off x="1332359" y="1475581"/>
            <a:ext cx="7415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Miernik MM-4</a:t>
            </a:r>
          </a:p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Czas reakcji </a:t>
            </a:r>
          </a:p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pilnych  								zwykłych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E74AA46D-A906-4260-A0B9-03EDAC8FD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594838"/>
              </p:ext>
            </p:extLst>
          </p:nvPr>
        </p:nvGraphicFramePr>
        <p:xfrm>
          <a:off x="575816" y="2895665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5F6E366-FF4C-4C3E-8C35-0451EC38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846665"/>
              </p:ext>
            </p:extLst>
          </p:nvPr>
        </p:nvGraphicFramePr>
        <p:xfrm>
          <a:off x="6144600" y="2910478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18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67" y="6910454"/>
            <a:ext cx="276488" cy="2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7" y="4149072"/>
            <a:ext cx="234490" cy="41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95861" y="1240697"/>
            <a:ext cx="2528642" cy="44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Wypadki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384077"/>
              </p:ext>
            </p:extLst>
          </p:nvPr>
        </p:nvGraphicFramePr>
        <p:xfrm>
          <a:off x="872102" y="1691872"/>
          <a:ext cx="8886118" cy="483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83" y="6945452"/>
            <a:ext cx="276488" cy="2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4348563"/>
            <a:ext cx="234490" cy="41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362927" y="1240697"/>
            <a:ext cx="5039783" cy="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Ofiary śmiertelne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896785"/>
              </p:ext>
            </p:extLst>
          </p:nvPr>
        </p:nvGraphicFramePr>
        <p:xfrm>
          <a:off x="1311223" y="1685178"/>
          <a:ext cx="8208897" cy="526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75" y="6910454"/>
            <a:ext cx="276488" cy="2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4166571"/>
            <a:ext cx="234490" cy="41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398091" y="1326442"/>
            <a:ext cx="1004457" cy="44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Ranni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05216"/>
              </p:ext>
            </p:extLst>
          </p:nvPr>
        </p:nvGraphicFramePr>
        <p:xfrm>
          <a:off x="712749" y="1670319"/>
          <a:ext cx="8884369" cy="547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528" y="1331565"/>
            <a:ext cx="10079567" cy="98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050" tIns="119050" rIns="119050" bIns="119050" anchor="ctr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800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Główne przyczyny wypadków drogowych w roku 2024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</a:pPr>
            <a:endParaRPr lang="pl-PL" altLang="pl-PL" sz="2425" b="1" dirty="0">
              <a:solidFill>
                <a:srgbClr val="00206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80C0951B-C5C5-40DD-8EAB-99D4E9B3F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782270"/>
              </p:ext>
            </p:extLst>
          </p:nvPr>
        </p:nvGraphicFramePr>
        <p:xfrm>
          <a:off x="215776" y="1907629"/>
          <a:ext cx="9793088" cy="565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9100A1E-F6BB-40A5-8CB3-219455772139}"/>
              </a:ext>
            </a:extLst>
          </p:cNvPr>
          <p:cNvSpPr txBox="1"/>
          <p:nvPr/>
        </p:nvSpPr>
        <p:spPr>
          <a:xfrm>
            <a:off x="9180384" y="320377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8025A"/>
                </a:solidFill>
                <a:latin typeface="Bahnschrift" panose="020B0502040204020203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30F7714-D1B0-44B2-9EBD-3D2274B87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" y="0"/>
            <a:ext cx="1004838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05" y="6927953"/>
            <a:ext cx="276488" cy="2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4364312"/>
            <a:ext cx="234490" cy="3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45084" y="1296695"/>
            <a:ext cx="1431331" cy="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Kolizje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836486"/>
              </p:ext>
            </p:extLst>
          </p:nvPr>
        </p:nvGraphicFramePr>
        <p:xfrm>
          <a:off x="1118731" y="1685178"/>
          <a:ext cx="8208897" cy="547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7A45EA4-8EE0-44C2-80C0-E6726770AA3D}"/>
              </a:ext>
            </a:extLst>
          </p:cNvPr>
          <p:cNvSpPr/>
          <p:nvPr/>
        </p:nvSpPr>
        <p:spPr>
          <a:xfrm>
            <a:off x="-1" y="1331565"/>
            <a:ext cx="10080625" cy="106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</a:pPr>
            <a:r>
              <a:rPr lang="pl-PL" altLang="pl-PL" sz="3200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Główne przyczyny kolizji drogowych w roku 2024</a:t>
            </a:r>
          </a:p>
          <a:p>
            <a:pPr algn="ctr" eaLnBrk="1">
              <a:lnSpc>
                <a:spcPct val="93000"/>
              </a:lnSpc>
            </a:pPr>
            <a:endParaRPr lang="pl-PL" altLang="pl-PL" b="1" dirty="0">
              <a:solidFill>
                <a:srgbClr val="FF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</a:pPr>
            <a:endParaRPr lang="pl-PL" altLang="pl-PL" b="1" dirty="0">
              <a:solidFill>
                <a:srgbClr val="00206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88EA112-EF68-4F6F-9D48-EF6261FFE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19530"/>
              </p:ext>
            </p:extLst>
          </p:nvPr>
        </p:nvGraphicFramePr>
        <p:xfrm>
          <a:off x="287907" y="2087067"/>
          <a:ext cx="950480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91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9CBA130-BE37-421B-BD07-B39589A97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67450"/>
              </p:ext>
            </p:extLst>
          </p:nvPr>
        </p:nvGraphicFramePr>
        <p:xfrm>
          <a:off x="179772" y="2771725"/>
          <a:ext cx="9721080" cy="39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2652645219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965348706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1581062193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3043819066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907170167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3512428847"/>
                    </a:ext>
                  </a:extLst>
                </a:gridCol>
              </a:tblGrid>
              <a:tr h="90591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Rodzaj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zdarzenia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Miasto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Wąbrzeźno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Gmina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Dębowa Łąka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Gmina Książki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Gmina Płużnica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Gmina </a:t>
                      </a:r>
                      <a:b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</a:br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Ryńsk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072630"/>
                  </a:ext>
                </a:extLst>
              </a:tr>
              <a:tr h="76363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Wypadki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16578"/>
                  </a:ext>
                </a:extLst>
              </a:tr>
              <a:tr h="76363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Kolizje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35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30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72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58269"/>
                  </a:ext>
                </a:extLst>
              </a:tr>
              <a:tr h="76363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Zabici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70439"/>
                  </a:ext>
                </a:extLst>
              </a:tr>
              <a:tr h="76363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Ranni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02060"/>
                          </a:solidFill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622302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F7B4396D-1D4D-4CC9-B468-1A7FF4252E10}"/>
              </a:ext>
            </a:extLst>
          </p:cNvPr>
          <p:cNvSpPr txBox="1"/>
          <p:nvPr/>
        </p:nvSpPr>
        <p:spPr>
          <a:xfrm>
            <a:off x="2592040" y="1619597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Zdarzenia drogowe łącznie</a:t>
            </a:r>
          </a:p>
        </p:txBody>
      </p:sp>
    </p:spTree>
    <p:extLst>
      <p:ext uri="{BB962C8B-B14F-4D97-AF65-F5344CB8AC3E}">
        <p14:creationId xmlns:p14="http://schemas.microsoft.com/office/powerpoint/2010/main" val="359221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282D80C-FEA0-46A0-8EF0-8091AD6C5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895"/>
              </p:ext>
            </p:extLst>
          </p:nvPr>
        </p:nvGraphicFramePr>
        <p:xfrm>
          <a:off x="103985" y="2555702"/>
          <a:ext cx="9865095" cy="2448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500076187"/>
                    </a:ext>
                  </a:extLst>
                </a:gridCol>
                <a:gridCol w="449506">
                  <a:extLst>
                    <a:ext uri="{9D8B030D-6E8A-4147-A177-3AD203B41FA5}">
                      <a16:colId xmlns:a16="http://schemas.microsoft.com/office/drawing/2014/main" val="4085876480"/>
                    </a:ext>
                  </a:extLst>
                </a:gridCol>
                <a:gridCol w="670893">
                  <a:extLst>
                    <a:ext uri="{9D8B030D-6E8A-4147-A177-3AD203B41FA5}">
                      <a16:colId xmlns:a16="http://schemas.microsoft.com/office/drawing/2014/main" val="2961871875"/>
                    </a:ext>
                  </a:extLst>
                </a:gridCol>
                <a:gridCol w="670893">
                  <a:extLst>
                    <a:ext uri="{9D8B030D-6E8A-4147-A177-3AD203B41FA5}">
                      <a16:colId xmlns:a16="http://schemas.microsoft.com/office/drawing/2014/main" val="2015244504"/>
                    </a:ext>
                  </a:extLst>
                </a:gridCol>
                <a:gridCol w="670893">
                  <a:extLst>
                    <a:ext uri="{9D8B030D-6E8A-4147-A177-3AD203B41FA5}">
                      <a16:colId xmlns:a16="http://schemas.microsoft.com/office/drawing/2014/main" val="106178979"/>
                    </a:ext>
                  </a:extLst>
                </a:gridCol>
                <a:gridCol w="671653">
                  <a:extLst>
                    <a:ext uri="{9D8B030D-6E8A-4147-A177-3AD203B41FA5}">
                      <a16:colId xmlns:a16="http://schemas.microsoft.com/office/drawing/2014/main" val="3629684818"/>
                    </a:ext>
                  </a:extLst>
                </a:gridCol>
                <a:gridCol w="671653">
                  <a:extLst>
                    <a:ext uri="{9D8B030D-6E8A-4147-A177-3AD203B41FA5}">
                      <a16:colId xmlns:a16="http://schemas.microsoft.com/office/drawing/2014/main" val="3698604152"/>
                    </a:ext>
                  </a:extLst>
                </a:gridCol>
                <a:gridCol w="671653">
                  <a:extLst>
                    <a:ext uri="{9D8B030D-6E8A-4147-A177-3AD203B41FA5}">
                      <a16:colId xmlns:a16="http://schemas.microsoft.com/office/drawing/2014/main" val="3564690651"/>
                    </a:ext>
                  </a:extLst>
                </a:gridCol>
                <a:gridCol w="672413">
                  <a:extLst>
                    <a:ext uri="{9D8B030D-6E8A-4147-A177-3AD203B41FA5}">
                      <a16:colId xmlns:a16="http://schemas.microsoft.com/office/drawing/2014/main" val="533507213"/>
                    </a:ext>
                  </a:extLst>
                </a:gridCol>
                <a:gridCol w="672413">
                  <a:extLst>
                    <a:ext uri="{9D8B030D-6E8A-4147-A177-3AD203B41FA5}">
                      <a16:colId xmlns:a16="http://schemas.microsoft.com/office/drawing/2014/main" val="150462970"/>
                    </a:ext>
                  </a:extLst>
                </a:gridCol>
                <a:gridCol w="672413">
                  <a:extLst>
                    <a:ext uri="{9D8B030D-6E8A-4147-A177-3AD203B41FA5}">
                      <a16:colId xmlns:a16="http://schemas.microsoft.com/office/drawing/2014/main" val="2961876260"/>
                    </a:ext>
                  </a:extLst>
                </a:gridCol>
                <a:gridCol w="672413">
                  <a:extLst>
                    <a:ext uri="{9D8B030D-6E8A-4147-A177-3AD203B41FA5}">
                      <a16:colId xmlns:a16="http://schemas.microsoft.com/office/drawing/2014/main" val="258148188"/>
                    </a:ext>
                  </a:extLst>
                </a:gridCol>
                <a:gridCol w="759789">
                  <a:extLst>
                    <a:ext uri="{9D8B030D-6E8A-4147-A177-3AD203B41FA5}">
                      <a16:colId xmlns:a16="http://schemas.microsoft.com/office/drawing/2014/main" val="480384125"/>
                    </a:ext>
                  </a:extLst>
                </a:gridCol>
                <a:gridCol w="786382">
                  <a:extLst>
                    <a:ext uri="{9D8B030D-6E8A-4147-A177-3AD203B41FA5}">
                      <a16:colId xmlns:a16="http://schemas.microsoft.com/office/drawing/2014/main" val="4036437588"/>
                    </a:ext>
                  </a:extLst>
                </a:gridCol>
              </a:tblGrid>
              <a:tr h="694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Jednostka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Ilość podań w miesiącach 2024 r.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  <a:endParaRPr lang="pl-PL" sz="160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60920"/>
                  </a:ext>
                </a:extLst>
              </a:tr>
              <a:tr h="694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Miesiąc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I</a:t>
                      </a:r>
                      <a:endParaRPr lang="pl-PL" sz="160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II</a:t>
                      </a:r>
                      <a:endParaRPr lang="pl-PL" sz="160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III</a:t>
                      </a:r>
                      <a:endParaRPr lang="pl-PL" sz="160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IV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V</a:t>
                      </a:r>
                      <a:endParaRPr lang="pl-PL" sz="160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VI</a:t>
                      </a:r>
                      <a:endParaRPr lang="pl-PL" sz="160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VII</a:t>
                      </a:r>
                      <a:endParaRPr lang="pl-PL" sz="160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VIII</a:t>
                      </a:r>
                      <a:endParaRPr lang="pl-PL" sz="160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IX</a:t>
                      </a:r>
                      <a:endParaRPr lang="pl-PL" sz="160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X</a:t>
                      </a:r>
                      <a:endParaRPr lang="pl-PL" sz="160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XI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XII</a:t>
                      </a:r>
                      <a:endParaRPr lang="pl-PL" sz="160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Razem</a:t>
                      </a:r>
                      <a:endParaRPr lang="pl-PL" sz="1600" b="1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36037"/>
                  </a:ext>
                </a:extLst>
              </a:tr>
              <a:tr h="1058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KPP Wąbrzeźno</a:t>
                      </a:r>
                      <a:endParaRPr lang="pl-PL" sz="1600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  <a:endParaRPr lang="pl-PL" sz="1600" b="1" dirty="0">
                        <a:solidFill>
                          <a:srgbClr val="00206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35229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B4985B2C-CE8B-481E-B851-116A542F1474}"/>
              </a:ext>
            </a:extLst>
          </p:cNvPr>
          <p:cNvSpPr txBox="1"/>
          <p:nvPr/>
        </p:nvSpPr>
        <p:spPr>
          <a:xfrm>
            <a:off x="1367904" y="161959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Podania o przyjęcie do służby</a:t>
            </a:r>
          </a:p>
        </p:txBody>
      </p:sp>
    </p:spTree>
    <p:extLst>
      <p:ext uri="{BB962C8B-B14F-4D97-AF65-F5344CB8AC3E}">
        <p14:creationId xmlns:p14="http://schemas.microsoft.com/office/powerpoint/2010/main" val="10827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07" y="6945452"/>
            <a:ext cx="276488" cy="2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9" y="3968829"/>
            <a:ext cx="234490" cy="41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98271" y="1160201"/>
            <a:ext cx="9684084" cy="122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Liczba osób kontrolowanych </a:t>
            </a:r>
          </a:p>
          <a:p>
            <a:pPr algn="ctr"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przez funkcjonariuszy Zespołu Ruchu Drogowego</a:t>
            </a: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095625"/>
              </p:ext>
            </p:extLst>
          </p:nvPr>
        </p:nvGraphicFramePr>
        <p:xfrm>
          <a:off x="717122" y="1937113"/>
          <a:ext cx="8884369" cy="545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53" y="7143192"/>
            <a:ext cx="276488" cy="23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4259494"/>
            <a:ext cx="234490" cy="41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42497" y="1340443"/>
            <a:ext cx="8928116" cy="44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71163" rIns="99208" bIns="49604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pl-PL" altLang="pl-PL" sz="2425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Liczba kierujących pojazdami poddanych badaniom trzeźwości</a:t>
            </a:r>
          </a:p>
        </p:txBody>
      </p:sp>
      <p:graphicFrame>
        <p:nvGraphicFramePr>
          <p:cNvPr id="2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31386"/>
              </p:ext>
            </p:extLst>
          </p:nvPr>
        </p:nvGraphicFramePr>
        <p:xfrm>
          <a:off x="976112" y="1957645"/>
          <a:ext cx="8884369" cy="504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0" y="4392311"/>
            <a:ext cx="159243" cy="36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92766" y="1403573"/>
            <a:ext cx="9495092" cy="79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SzPct val="45000"/>
              <a:buFont typeface="Wingdings" panose="05000000000000000000" pitchFamily="2" charset="2"/>
              <a:buNone/>
            </a:pPr>
            <a:r>
              <a:rPr lang="pl-PL" altLang="pl-PL" sz="2646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Liczba ujawnionych kierujących pojazdem mechanicznym </a:t>
            </a:r>
            <a:br>
              <a:rPr lang="pl-PL" altLang="pl-PL" sz="2646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pl-PL" altLang="pl-PL" sz="2646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pod działaniem alkoholu/środków – art. 178a KK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94" y="7143193"/>
            <a:ext cx="232739" cy="15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040484"/>
              </p:ext>
            </p:extLst>
          </p:nvPr>
        </p:nvGraphicFramePr>
        <p:xfrm>
          <a:off x="1085482" y="2194539"/>
          <a:ext cx="8702376" cy="494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72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0" y="4392311"/>
            <a:ext cx="159243" cy="36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92766" y="1403573"/>
            <a:ext cx="9495092" cy="79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16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SzPct val="45000"/>
              <a:buFont typeface="Wingdings" panose="05000000000000000000" pitchFamily="2" charset="2"/>
              <a:buNone/>
            </a:pPr>
            <a:r>
              <a:rPr lang="pl-PL" altLang="pl-PL" sz="2646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Liczba ujawnionych kierujących pojazdem mechanicznym </a:t>
            </a:r>
            <a:br>
              <a:rPr lang="pl-PL" altLang="pl-PL" sz="2646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pl-PL" altLang="pl-PL" sz="2646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 innym pod działaniem alkoholu/środków – art. 87 KW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94" y="7143193"/>
            <a:ext cx="232739" cy="15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947774"/>
              </p:ext>
            </p:extLst>
          </p:nvPr>
        </p:nvGraphicFramePr>
        <p:xfrm>
          <a:off x="969889" y="2355400"/>
          <a:ext cx="8702376" cy="494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D1325A58-F9C4-4ED2-81BC-86DB82A4C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327204"/>
              </p:ext>
            </p:extLst>
          </p:nvPr>
        </p:nvGraphicFramePr>
        <p:xfrm>
          <a:off x="1583928" y="2912839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B0505AB2-1B8F-4F3F-A934-B92CA15EDAAB}"/>
              </a:ext>
            </a:extLst>
          </p:cNvPr>
          <p:cNvSpPr/>
          <p:nvPr/>
        </p:nvSpPr>
        <p:spPr>
          <a:xfrm>
            <a:off x="215776" y="1414589"/>
            <a:ext cx="9505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Miernik 11 </a:t>
            </a:r>
          </a:p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Średniodobowa liczba policjantów RD skierowanych do służby na drodze</a:t>
            </a:r>
          </a:p>
        </p:txBody>
      </p:sp>
    </p:spTree>
    <p:extLst>
      <p:ext uri="{BB962C8B-B14F-4D97-AF65-F5344CB8AC3E}">
        <p14:creationId xmlns:p14="http://schemas.microsoft.com/office/powerpoint/2010/main" val="13448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13F6C03-881F-4667-91A8-0CC055D4EB85}"/>
              </a:ext>
            </a:extLst>
          </p:cNvPr>
          <p:cNvSpPr/>
          <p:nvPr/>
        </p:nvSpPr>
        <p:spPr>
          <a:xfrm>
            <a:off x="263616" y="1331565"/>
            <a:ext cx="96490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Miernik 14</a:t>
            </a:r>
          </a:p>
          <a:p>
            <a:pPr algn="ctr"/>
            <a:r>
              <a:rPr lang="pl-PL" sz="2800" dirty="0">
                <a:solidFill>
                  <a:srgbClr val="002060"/>
                </a:solidFill>
                <a:latin typeface="Bahnschrift" panose="020B0502040204020203" pitchFamily="34" charset="0"/>
              </a:rPr>
              <a:t>Procentowy udział wykroczeń dot. przekroczenia dopuszczalnej prędkości w ogólnej liczbie wykroczeń kierujących pojazdami 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A9B979A2-01E1-4CBC-AFD2-7C7B7515E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698849"/>
              </p:ext>
            </p:extLst>
          </p:nvPr>
        </p:nvGraphicFramePr>
        <p:xfrm>
          <a:off x="1943968" y="3609692"/>
          <a:ext cx="6288369" cy="397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3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A528E581-4378-44FA-9F24-629AB7E96106}"/>
              </a:ext>
            </a:extLst>
          </p:cNvPr>
          <p:cNvSpPr txBox="1"/>
          <p:nvPr/>
        </p:nvSpPr>
        <p:spPr>
          <a:xfrm>
            <a:off x="395796" y="1416614"/>
            <a:ext cx="95770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002060"/>
                </a:solidFill>
                <a:latin typeface="Bahnschrift" panose="020B0502040204020203" pitchFamily="34" charset="0"/>
              </a:rPr>
              <a:t>Krajowa Mapa Zagrożeń Bezpieczeństwa</a:t>
            </a:r>
          </a:p>
          <a:p>
            <a:pPr algn="ctr"/>
            <a:endParaRPr lang="pl-PL" sz="28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/>
            <a:r>
              <a:rPr lang="pl-PL" sz="2800" dirty="0">
                <a:solidFill>
                  <a:srgbClr val="002060"/>
                </a:solidFill>
                <a:latin typeface="Bahnschrift" panose="020B0502040204020203" pitchFamily="34" charset="0"/>
              </a:rPr>
              <a:t>1386 zgłoszeń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(09.09.2016 – 31.12.2024)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B198643-9BAE-461D-9204-6DD75CF512E0}"/>
              </a:ext>
            </a:extLst>
          </p:cNvPr>
          <p:cNvSpPr txBox="1"/>
          <p:nvPr/>
        </p:nvSpPr>
        <p:spPr>
          <a:xfrm>
            <a:off x="791840" y="3563813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        577													721</a:t>
            </a:r>
          </a:p>
          <a:p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potwierdzonych									niepotwierdzonych</a:t>
            </a:r>
          </a:p>
          <a:p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      											</a:t>
            </a:r>
          </a:p>
          <a:p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r>
              <a:rPr 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															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473E943-BE38-4594-9472-4CE14F9F1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59" y="3371976"/>
            <a:ext cx="2980705" cy="40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507" y="1619597"/>
            <a:ext cx="9071610" cy="6203484"/>
          </a:xfrm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118993" algn="ctr" eaLnBrk="1"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</a:tabLst>
              <a:defRPr/>
            </a:pPr>
            <a:r>
              <a:rPr lang="pl-PL" altLang="pl-PL" sz="3600" dirty="0">
                <a:solidFill>
                  <a:srgbClr val="002060"/>
                </a:solidFill>
                <a:latin typeface="Bahnschrift" panose="020B0502040204020203" pitchFamily="34" charset="0"/>
              </a:rPr>
              <a:t>Krajowa Mapa Zagrożeń Bezpieczeństwa</a:t>
            </a:r>
          </a:p>
          <a:p>
            <a:pPr marL="0" indent="118993" algn="ctr" eaLnBrk="1">
              <a:buNone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</a:tabLst>
              <a:defRPr/>
            </a:pPr>
            <a:b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b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Najwięcej potwierdzonych zgłoszeń dotyczyło: </a:t>
            </a:r>
            <a:b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 eaLnBrk="1">
              <a:buFontTx/>
              <a:buChar char="-"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</a:tabLst>
              <a:defRPr/>
            </a:pPr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przekraczania dozwolonej prędkości </a:t>
            </a:r>
          </a:p>
          <a:p>
            <a:pPr algn="ctr" eaLnBrk="1">
              <a:buFontTx/>
              <a:buChar char="-"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</a:tabLst>
              <a:defRPr/>
            </a:pPr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nieprawidłowego parkowania </a:t>
            </a:r>
          </a:p>
          <a:p>
            <a:pPr algn="ctr" eaLnBrk="1">
              <a:buFontTx/>
              <a:buChar char="-"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</a:tabLst>
              <a:defRPr/>
            </a:pPr>
            <a:r>
              <a:rPr lang="pl-PL" altLang="pl-PL" sz="2400" dirty="0">
                <a:solidFill>
                  <a:srgbClr val="002060"/>
                </a:solidFill>
                <a:latin typeface="Bahnschrift" panose="020B0502040204020203" pitchFamily="34" charset="0"/>
              </a:rPr>
              <a:t>spożywania alkoholu w miejscach objętych zakazem </a:t>
            </a:r>
          </a:p>
          <a:p>
            <a:pPr algn="ctr" eaLnBrk="1">
              <a:buFontTx/>
              <a:buChar char="-"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</a:tabLst>
              <a:defRPr/>
            </a:pPr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475973" indent="-356980" algn="ctr" eaLnBrk="1">
              <a:buSzPct val="45000"/>
              <a:buFont typeface="Wingdings" charset="2"/>
              <a:buChar char=""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</a:tabLst>
              <a:defRPr/>
            </a:pPr>
            <a:endParaRPr lang="pl-PL" altLang="pl-PL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D94ED9-ED5D-433D-8B7A-FDF5DB472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68" y="1475581"/>
            <a:ext cx="9936857" cy="1363290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Poczucie bezpieczeństwa Polaków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  <a:latin typeface="Bahnschrift" panose="020B0502040204020203" pitchFamily="34" charset="0"/>
              </a:rPr>
              <a:t>Czy Pani/Pana zdaniem Polska jest krajem, w którym żyje się bezpiecznie?</a:t>
            </a:r>
          </a:p>
          <a:p>
            <a:pPr marL="0" indent="0" algn="just">
              <a:buNone/>
            </a:pPr>
            <a:endParaRPr 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pl-PL" sz="1600" dirty="0">
                <a:solidFill>
                  <a:srgbClr val="002060"/>
                </a:solidFill>
                <a:latin typeface="Bahnschrift" panose="020B0502040204020203" pitchFamily="34" charset="0"/>
              </a:rPr>
              <a:t>Zdecydowana większość badanych uznaje swój kraj za bezpieczny.</a:t>
            </a:r>
          </a:p>
          <a:p>
            <a:pPr marL="0" indent="0">
              <a:buNone/>
            </a:pPr>
            <a:endParaRPr lang="pl-PL" sz="16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pl-PL" sz="1600" dirty="0">
                <a:solidFill>
                  <a:srgbClr val="002060"/>
                </a:solidFill>
                <a:latin typeface="Bahnschrift" panose="020B0502040204020203" pitchFamily="34" charset="0"/>
              </a:rPr>
              <a:t>Przeciwnego zdania jest co dziesiąty ankietowany.</a:t>
            </a:r>
          </a:p>
          <a:p>
            <a:pPr marL="0" indent="0">
              <a:buNone/>
            </a:pPr>
            <a:endParaRPr lang="pl-PL" sz="16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 porównaniu do zeszłorocznej edycji badania, </a:t>
            </a:r>
            <a:br>
              <a:rPr lang="pl-PL" sz="16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pl-PL" sz="1600" dirty="0">
                <a:solidFill>
                  <a:srgbClr val="002060"/>
                </a:solidFill>
                <a:latin typeface="Bahnschrift" panose="020B0502040204020203" pitchFamily="34" charset="0"/>
              </a:rPr>
              <a:t>poziom poczucia bezpieczeństwa utrzymał się </a:t>
            </a:r>
            <a:br>
              <a:rPr lang="pl-PL" sz="16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pl-PL" sz="1600" dirty="0">
                <a:solidFill>
                  <a:srgbClr val="002060"/>
                </a:solidFill>
                <a:latin typeface="Bahnschrift" panose="020B0502040204020203" pitchFamily="34" charset="0"/>
              </a:rPr>
              <a:t>na tym samym poziomie.</a:t>
            </a:r>
            <a:endParaRPr 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pl-PL" sz="3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4B17C24-AC42-4F87-90A1-5D64E78B9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76334"/>
              </p:ext>
            </p:extLst>
          </p:nvPr>
        </p:nvGraphicFramePr>
        <p:xfrm>
          <a:off x="4608264" y="3306566"/>
          <a:ext cx="57984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33DB4F04-03BA-461A-88AF-E69952659AAB}"/>
              </a:ext>
            </a:extLst>
          </p:cNvPr>
          <p:cNvSpPr txBox="1"/>
          <p:nvPr/>
        </p:nvSpPr>
        <p:spPr>
          <a:xfrm>
            <a:off x="6984528" y="7272523"/>
            <a:ext cx="3103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  <a:latin typeface="Bahnschrift" panose="020B0502040204020203" pitchFamily="34" charset="0"/>
              </a:rPr>
              <a:t>źrodło: </a:t>
            </a:r>
            <a:r>
              <a:rPr lang="pl-PL" altLang="pl-PL" sz="1200" dirty="0">
                <a:solidFill>
                  <a:srgbClr val="002156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CBOS, kwiecień 2024 r., N=1079.</a:t>
            </a:r>
            <a:endParaRPr lang="pl-P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AFC354-787E-4CD2-A031-3095CB55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68" y="1187549"/>
            <a:ext cx="9649072" cy="6192688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Poczucie bezpieczeństwa Polaków</a:t>
            </a:r>
          </a:p>
          <a:p>
            <a:pPr marL="0" indent="0" algn="just">
              <a:buNone/>
            </a:pPr>
            <a:r>
              <a:rPr lang="pl-PL" sz="2200" dirty="0">
                <a:solidFill>
                  <a:srgbClr val="002060"/>
                </a:solidFill>
                <a:latin typeface="Bahnschrift" panose="020B0502040204020203" pitchFamily="34" charset="0"/>
              </a:rPr>
              <a:t>Czy Pani/Pana okolica jest miejscem, w którym żyje się bezpiecznie?</a:t>
            </a:r>
          </a:p>
          <a:p>
            <a:pPr marL="0" indent="0" algn="just">
              <a:buNone/>
            </a:pPr>
            <a:endParaRPr 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pl-P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Polacy jeszcze wyżej niż bezpieczeństwo w kraju oceniają bezpieczeństwo 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w okolicy miejsca swojego zamieszkania.</a:t>
            </a:r>
          </a:p>
          <a:p>
            <a:pPr marL="0" indent="0" algn="just">
              <a:buNone/>
            </a:pPr>
            <a:endParaRPr lang="pl-PL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pl-P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Niemal wszyscy ankietowany twierdzą, że miejsce, w którym 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mieszkają można nazwać bezpiecznym i spokojnym.</a:t>
            </a:r>
          </a:p>
          <a:p>
            <a:pPr marL="0" indent="0" algn="just">
              <a:buNone/>
            </a:pPr>
            <a:endParaRPr lang="pl-PL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pl-P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Odmienne odczucia wyraża 4% ankietowanych.</a:t>
            </a:r>
          </a:p>
          <a:p>
            <a:pPr marL="0" indent="0" algn="just">
              <a:buNone/>
            </a:pPr>
            <a:endParaRPr lang="pl-PL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pl-P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Wyniki są bardzo zbliżone do poprzedniej edycji badań. 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rgbClr val="002060"/>
                </a:solidFill>
                <a:latin typeface="Bahnschrift" panose="020B0502040204020203" pitchFamily="34" charset="0"/>
              </a:rPr>
              <a:t>Różnice w odsetkach mieszczą się w granicach błędu statystycznego.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4628024-4AEB-4DB9-A9CF-EF4EFC6EC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64153"/>
              </p:ext>
            </p:extLst>
          </p:nvPr>
        </p:nvGraphicFramePr>
        <p:xfrm>
          <a:off x="5040313" y="2555701"/>
          <a:ext cx="486691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6EC847E1-6C8E-4D67-92B3-67BAE84F4B88}"/>
              </a:ext>
            </a:extLst>
          </p:cNvPr>
          <p:cNvSpPr/>
          <p:nvPr/>
        </p:nvSpPr>
        <p:spPr>
          <a:xfrm>
            <a:off x="6979786" y="7103238"/>
            <a:ext cx="2866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  <a:latin typeface="Bahnschrift" panose="020B0502040204020203" pitchFamily="34" charset="0"/>
              </a:rPr>
              <a:t>źrodło: </a:t>
            </a:r>
            <a:r>
              <a:rPr lang="pl-PL" altLang="pl-PL" sz="1200" dirty="0">
                <a:solidFill>
                  <a:srgbClr val="002156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CBOS, kwiecień 2024 r., N=1079.</a:t>
            </a:r>
            <a:endParaRPr lang="pl-P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7B85D48-5320-4012-B216-B0566976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1331565"/>
            <a:ext cx="4880285" cy="3648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0DCEC89-C790-487A-A37B-AF2953A39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77" y="3660216"/>
            <a:ext cx="5040313" cy="3767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8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45E006D-19B5-4816-9F82-26749C579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860525"/>
              </p:ext>
            </p:extLst>
          </p:nvPr>
        </p:nvGraphicFramePr>
        <p:xfrm>
          <a:off x="215776" y="2339677"/>
          <a:ext cx="9721080" cy="502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96D8B541-0AB7-4EAE-85F5-604FF947752C}"/>
              </a:ext>
            </a:extLst>
          </p:cNvPr>
          <p:cNvSpPr txBox="1"/>
          <p:nvPr/>
        </p:nvSpPr>
        <p:spPr>
          <a:xfrm>
            <a:off x="215776" y="1331565"/>
            <a:ext cx="9433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Bahnschrift" panose="020B0502040204020203" pitchFamily="34" charset="0"/>
              </a:rPr>
              <a:t>Poczucie bezpieczeństwa Polaków</a:t>
            </a:r>
            <a:br>
              <a:rPr lang="pl-PL" sz="28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Czy ogólnie rzecz biorąc ma Pan(i) zaufanie czy też nie ma Pan(i) zaufania do Policji? </a:t>
            </a:r>
          </a:p>
        </p:txBody>
      </p:sp>
    </p:spTree>
    <p:extLst>
      <p:ext uri="{BB962C8B-B14F-4D97-AF65-F5344CB8AC3E}">
        <p14:creationId xmlns:p14="http://schemas.microsoft.com/office/powerpoint/2010/main" val="33425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6F0C0C-FE58-464E-B006-FCE701DCB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76" y="1259557"/>
            <a:ext cx="9577064" cy="6192688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002060"/>
                </a:solidFill>
                <a:latin typeface="Bahnschrift" panose="020B0502040204020203" pitchFamily="34" charset="0"/>
              </a:rPr>
              <a:t>Poczucie bezpieczeństwa Polaków</a:t>
            </a:r>
          </a:p>
          <a:p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192ADA5-38FD-4B73-B12A-6A9A3105AE61}"/>
              </a:ext>
            </a:extLst>
          </p:cNvPr>
          <p:cNvSpPr/>
          <p:nvPr/>
        </p:nvSpPr>
        <p:spPr>
          <a:xfrm>
            <a:off x="215776" y="1835621"/>
            <a:ext cx="9649073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rgbClr val="002060"/>
                </a:solidFill>
              </a:rPr>
              <a:t>Czy miejsce, w którym Pan(i) mieszka (dzielnica, osiedle, wieś) można nazwać bezpiecznym i spokojnym? 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D870B6C3-5EEF-4EE5-AB5A-EAC9080097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926668"/>
              </p:ext>
            </p:extLst>
          </p:nvPr>
        </p:nvGraphicFramePr>
        <p:xfrm>
          <a:off x="143767" y="2589113"/>
          <a:ext cx="9865097" cy="457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8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4B70990-286B-42E9-AD55-60BD879F7502}"/>
              </a:ext>
            </a:extLst>
          </p:cNvPr>
          <p:cNvSpPr txBox="1"/>
          <p:nvPr/>
        </p:nvSpPr>
        <p:spPr>
          <a:xfrm>
            <a:off x="71760" y="1547589"/>
            <a:ext cx="9937104" cy="5536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2060"/>
                </a:solidFill>
                <a:latin typeface="Bahnschrift" panose="020B0502040204020203" pitchFamily="34" charset="0"/>
              </a:rPr>
              <a:t>Ocena funkcjonowania struktury organizacyjnej jednostki</a:t>
            </a:r>
          </a:p>
          <a:p>
            <a:pPr algn="just"/>
            <a:endParaRPr lang="pl-PL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/>
            <a:endParaRPr lang="pl-PL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l-PL" sz="1900" dirty="0">
                <a:solidFill>
                  <a:srgbClr val="002060"/>
                </a:solidFill>
                <a:latin typeface="Bahnschrift" panose="020B0502040204020203" pitchFamily="34" charset="0"/>
              </a:rPr>
              <a:t>Na chwilę obecną struktura jednostki odpowiada podstawowym wymaganiom.</a:t>
            </a:r>
          </a:p>
          <a:p>
            <a:pPr algn="just">
              <a:lnSpc>
                <a:spcPct val="200000"/>
              </a:lnSpc>
            </a:pPr>
            <a:r>
              <a:rPr lang="pl-PL" sz="1900" dirty="0">
                <a:solidFill>
                  <a:srgbClr val="002060"/>
                </a:solidFill>
                <a:latin typeface="Bahnschrift" panose="020B0502040204020203" pitchFamily="34" charset="0"/>
              </a:rPr>
              <a:t>Dla zapewnienia sprawniejszego i wydajniejszego jej funkcjonowania stosownym byłoby: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pl-PL" sz="1900" dirty="0">
                <a:solidFill>
                  <a:srgbClr val="002060"/>
                </a:solidFill>
                <a:latin typeface="Bahnschrift" panose="020B0502040204020203" pitchFamily="34" charset="0"/>
              </a:rPr>
              <a:t>zwiększenie stanu etatowego celem zasilenia poszczególnych komórek (OPI oraz WK)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pl-PL" sz="1900" dirty="0">
                <a:solidFill>
                  <a:srgbClr val="002060"/>
                </a:solidFill>
                <a:latin typeface="Bahnschrift" panose="020B0502040204020203" pitchFamily="34" charset="0"/>
              </a:rPr>
              <a:t>utworzenie Zespołu Organizacji Służby i Zarządzania Kryzysowego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pl-PL" sz="1900" dirty="0">
                <a:solidFill>
                  <a:srgbClr val="002060"/>
                </a:solidFill>
                <a:latin typeface="Bahnschrift" panose="020B0502040204020203" pitchFamily="34" charset="0"/>
              </a:rPr>
              <a:t>utworzenie samodzielnego Stanowiska ds. Dyscyplinarnych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pl-PL" sz="1900" dirty="0">
                <a:solidFill>
                  <a:srgbClr val="002060"/>
                </a:solidFill>
                <a:latin typeface="Bahnschrift" panose="020B0502040204020203" pitchFamily="34" charset="0"/>
              </a:rPr>
              <a:t>pozyskanie większej floty radiowozów oznakowanych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pl-PL" sz="1900" dirty="0">
                <a:solidFill>
                  <a:srgbClr val="002060"/>
                </a:solidFill>
                <a:latin typeface="Bahnschrift" panose="020B0502040204020203" pitchFamily="34" charset="0"/>
              </a:rPr>
              <a:t>wymiana sprzętu „PZ” dla funkcjonariuszy NPP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pl-PL" sz="1900" dirty="0">
                <a:solidFill>
                  <a:srgbClr val="002060"/>
                </a:solidFill>
                <a:latin typeface="Bahnschrift" panose="020B0502040204020203" pitchFamily="34" charset="0"/>
              </a:rPr>
              <a:t>modernizacja części sprzętu informatycznego</a:t>
            </a:r>
          </a:p>
        </p:txBody>
      </p:sp>
    </p:spTree>
    <p:extLst>
      <p:ext uri="{BB962C8B-B14F-4D97-AF65-F5344CB8AC3E}">
        <p14:creationId xmlns:p14="http://schemas.microsoft.com/office/powerpoint/2010/main" val="6991040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8B4A9A-C254-4206-99CC-AE1CABD0A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dirty="0">
                <a:solidFill>
                  <a:srgbClr val="002060"/>
                </a:solidFill>
                <a:latin typeface="Bahnschrift" panose="020B0502040204020203" pitchFamily="34" charset="0"/>
              </a:rPr>
              <a:t>Nasze osiągnięcia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FE2E48-A7D2-4536-AB11-978E901B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15" y="2964139"/>
            <a:ext cx="3144469" cy="31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5F87DDE-002D-4D44-8D95-5127819381FB}"/>
              </a:ext>
            </a:extLst>
          </p:cNvPr>
          <p:cNvSpPr txBox="1"/>
          <p:nvPr/>
        </p:nvSpPr>
        <p:spPr>
          <a:xfrm>
            <a:off x="179770" y="6660157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Dzielnicowy asp. szt. Marek Komorowski odznaczony Kryształowym Sercem 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za uratowanie Seniorki w swoim rejonie służbowym.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48740372-D481-4DDE-8D7D-CA90AB3C7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4" y="1619597"/>
            <a:ext cx="7344816" cy="4896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4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67E5F5E-EE08-48B7-842C-A18C4A54B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24" y="1619597"/>
            <a:ext cx="6724776" cy="4747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68B77E6-E711-4AC5-B3DE-5845E8C6E85F}"/>
              </a:ext>
            </a:extLst>
          </p:cNvPr>
          <p:cNvSpPr txBox="1"/>
          <p:nvPr/>
        </p:nvSpPr>
        <p:spPr>
          <a:xfrm>
            <a:off x="359792" y="6660157"/>
            <a:ext cx="93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1 miejsce w XVII edycji Turnieju Piłki Halowej o Puchar Zarządu Wojewódzkiego </a:t>
            </a:r>
            <a:b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NSZZ Policjantów województwa kujawsko-pomorskiego </a:t>
            </a:r>
          </a:p>
        </p:txBody>
      </p:sp>
    </p:spTree>
    <p:extLst>
      <p:ext uri="{BB962C8B-B14F-4D97-AF65-F5344CB8AC3E}">
        <p14:creationId xmlns:p14="http://schemas.microsoft.com/office/powerpoint/2010/main" val="42821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337627-0A31-48C0-B02A-876BB65B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03" y="1403573"/>
            <a:ext cx="9433618" cy="43783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4000" dirty="0">
                <a:solidFill>
                  <a:srgbClr val="002060"/>
                </a:solidFill>
                <a:latin typeface="Bahnschrift" panose="020B0502040204020203" pitchFamily="34" charset="0"/>
              </a:rPr>
              <a:t>Zadania na rok 2025</a:t>
            </a:r>
          </a:p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Utrzymanie liczby policjantów ruchu drogowego pełniących służbę na drodze </a:t>
            </a:r>
            <a:b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w celu ograniczenia liczby zdarzeń drogowych.</a:t>
            </a:r>
          </a:p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Kontynuacja działań prospołecznych Policji poprzez promocję funkcjonowania Krajowej Mapy Zagrożeń Bezpieczeństwa, realizację debat społecznych oraz programu „Dzielnicowy bliżej nas”.</a:t>
            </a:r>
          </a:p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Zwiększenie aktywności w sferze działań profilaktycznych wśród dzieci, młodzieży oraz seniorów.</a:t>
            </a:r>
          </a:p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Podtrzymanie trendu wzrostowego w zakresie działań doborowych i przyjęć do służby w Policji poprzez organizację spotkań i eventów,</a:t>
            </a:r>
          </a:p>
          <a:p>
            <a:pPr lvl="0" algn="just">
              <a:lnSpc>
                <a:spcPct val="100000"/>
              </a:lnSpc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Położenie nacisku na podnoszenie poziomu wyszkolenia i sprawności fizycznej policjantów.</a:t>
            </a:r>
          </a:p>
          <a:p>
            <a:pPr algn="just">
              <a:lnSpc>
                <a:spcPct val="150000"/>
              </a:lnSpc>
            </a:pPr>
            <a:endParaRPr 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pl-PL" sz="36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EF6EA2-1D9B-4222-92E0-A61E6CF61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00000"/>
              </a:lnSpc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Prowadzenie działań w walce z przestępczością w 5 kategoriach najbardziej uciążliwych społecznie poprzez dobre rozpoznanie </a:t>
            </a:r>
            <a:b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i odpowiednie dyslokowanie służb w miejsca zagrożone tego typu przestępczością</a:t>
            </a:r>
          </a:p>
          <a:p>
            <a:pPr lvl="0" algn="just">
              <a:lnSpc>
                <a:spcPct val="100000"/>
              </a:lnSpc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Podniesienie poziomu pracy operacyjnej w ujawnianiu  środków odurzających, oraz zwalczanie przestępczości narkotykowej poprzez dobre rozpoznanie operacyjne,</a:t>
            </a:r>
          </a:p>
          <a:p>
            <a:pPr lvl="0" algn="just">
              <a:lnSpc>
                <a:spcPct val="100000"/>
              </a:lnSpc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Prowadzenie działań związanych ze zwalczanie przestępczości gospodarczej, walka z cyberprzestępczością. </a:t>
            </a:r>
          </a:p>
          <a:p>
            <a:pPr lvl="0" algn="just">
              <a:lnSpc>
                <a:spcPct val="100000"/>
              </a:lnSpc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Realizacja zadań związanych z prezydencją Polski w UE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pl-PL" kern="1200" dirty="0">
                <a:solidFill>
                  <a:srgbClr val="002060"/>
                </a:solidFill>
                <a:latin typeface="Bahnschrift" panose="020B0502040204020203" pitchFamily="34" charset="0"/>
                <a:ea typeface="Microsoft YaHei" panose="020B0503020204020204" pitchFamily="34" charset="-122"/>
              </a:rPr>
              <a:t>Planowany zakup radiowozu oznakowanego przy wsparciu lokalnych samorządów.</a:t>
            </a:r>
          </a:p>
          <a:p>
            <a:pPr lvl="0" algn="just">
              <a:lnSpc>
                <a:spcPct val="100000"/>
              </a:lnSpc>
            </a:pPr>
            <a:endParaRPr 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lvl="0" algn="just">
              <a:lnSpc>
                <a:spcPct val="100000"/>
              </a:lnSpc>
            </a:pPr>
            <a:endParaRPr 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lvl="0" algn="just">
              <a:lnSpc>
                <a:spcPct val="100000"/>
              </a:lnSpc>
            </a:pPr>
            <a:endParaRPr 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lvl="0" algn="just">
              <a:lnSpc>
                <a:spcPct val="150000"/>
              </a:lnSpc>
            </a:pPr>
            <a:endParaRPr lang="pl-PL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173831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75C05F3C-55C3-4C3D-9D0D-C870A231B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1835621"/>
            <a:ext cx="6624736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4177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123555C-4CFE-4BD4-91D0-450B78AA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72" y="2190414"/>
            <a:ext cx="2520280" cy="317884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8CDC893-568A-49E3-88F7-F5AD0F9A308A}"/>
              </a:ext>
            </a:extLst>
          </p:cNvPr>
          <p:cNvSpPr txBox="1"/>
          <p:nvPr/>
        </p:nvSpPr>
        <p:spPr>
          <a:xfrm>
            <a:off x="1043868" y="6012085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rgbClr val="002060"/>
                </a:solidFill>
                <a:latin typeface="Bahnschrift" panose="020B0502040204020203" pitchFamily="34" charset="0"/>
              </a:rPr>
              <a:t>Dziękuję za uwagę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7379E97-4FAA-4643-ADD7-88B936406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1259557"/>
            <a:ext cx="5184576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694FD78-E347-4507-AF6E-027698F10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03" y="3707829"/>
            <a:ext cx="4968553" cy="3726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1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039BA2-E4C2-4527-A288-3A9CC7F4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581"/>
            <a:ext cx="10152880" cy="549476"/>
          </a:xfrm>
        </p:spPr>
        <p:txBody>
          <a:bodyPr/>
          <a:lstStyle/>
          <a:p>
            <a:r>
              <a:rPr lang="pl-PL" sz="3600" dirty="0">
                <a:solidFill>
                  <a:srgbClr val="002060"/>
                </a:solidFill>
                <a:latin typeface="Bahnschrift" panose="020B0502040204020203" pitchFamily="34" charset="0"/>
              </a:rPr>
              <a:t>Pozyskane środki i dofinansowania w 2024 roku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084A3B1-CFCC-43FF-94A9-7D5C711DEA71}"/>
              </a:ext>
            </a:extLst>
          </p:cNvPr>
          <p:cNvSpPr txBox="1"/>
          <p:nvPr/>
        </p:nvSpPr>
        <p:spPr>
          <a:xfrm>
            <a:off x="287784" y="2339677"/>
            <a:ext cx="9505056" cy="38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Zestaw sprzętu przenośnego dla WRD do kontroli transportu drogowego: </a:t>
            </a:r>
            <a:b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laptop, drukarka, przetwornica prądu – 4 677,98 zł – Starostowo Powiatowe.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Alkomat ALP-1 z drukarką – 3 259 zł  - Urząd Gminy Płużnica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Alkomat ALP-1 z drukarką – 3 509 zł – Urząd Gminy Ryńsk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Alkomat </a:t>
            </a:r>
            <a:r>
              <a:rPr lang="pl-PL" dirty="0" err="1">
                <a:solidFill>
                  <a:srgbClr val="002060"/>
                </a:solidFill>
                <a:latin typeface="Bahnschrift" panose="020B0502040204020203" pitchFamily="34" charset="0"/>
              </a:rPr>
              <a:t>iBlow</a:t>
            </a: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 10 – 1 450 zł – Urząd Gminy Książki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 err="1">
                <a:solidFill>
                  <a:srgbClr val="002060"/>
                </a:solidFill>
                <a:latin typeface="Bahnschrift" panose="020B0502040204020203" pitchFamily="34" charset="0"/>
              </a:rPr>
              <a:t>Alkoamt</a:t>
            </a: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Bahnschrift" panose="020B0502040204020203" pitchFamily="34" charset="0"/>
              </a:rPr>
              <a:t>iBlow</a:t>
            </a: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 10 – 990 zł – Urząd Gminy Dębowa Łąka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Alkogogle, </a:t>
            </a:r>
            <a:r>
              <a:rPr lang="pl-PL" dirty="0" err="1">
                <a:solidFill>
                  <a:srgbClr val="002060"/>
                </a:solidFill>
                <a:latin typeface="Bahnschrift" panose="020B0502040204020203" pitchFamily="34" charset="0"/>
              </a:rPr>
              <a:t>Narkogogle</a:t>
            </a:r>
            <a:r>
              <a:rPr lang="pl-PL" dirty="0">
                <a:solidFill>
                  <a:srgbClr val="002060"/>
                </a:solidFill>
                <a:latin typeface="Bahnschrift" panose="020B0502040204020203" pitchFamily="34" charset="0"/>
              </a:rPr>
              <a:t> – 798 zł – Gmina Miasto Wąbrzeźno</a:t>
            </a:r>
          </a:p>
        </p:txBody>
      </p:sp>
    </p:spTree>
    <p:extLst>
      <p:ext uri="{BB962C8B-B14F-4D97-AF65-F5344CB8AC3E}">
        <p14:creationId xmlns:p14="http://schemas.microsoft.com/office/powerpoint/2010/main" val="39541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3000"/>
          </a:lnSpc>
          <a:spcBef>
            <a:spcPct val="0"/>
          </a:spcBef>
          <a:spcAft>
            <a:spcPts val="142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73000"/>
          </a:lnSpc>
          <a:spcBef>
            <a:spcPct val="0"/>
          </a:spcBef>
          <a:spcAft>
            <a:spcPts val="142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46523</TotalTime>
  <Words>1856</Words>
  <Application>Microsoft Office PowerPoint</Application>
  <PresentationFormat>Niestandardowy</PresentationFormat>
  <Paragraphs>633</Paragraphs>
  <Slides>79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79</vt:i4>
      </vt:variant>
    </vt:vector>
  </HeadingPairs>
  <TitlesOfParts>
    <vt:vector size="84" baseType="lpstr">
      <vt:lpstr>Arial</vt:lpstr>
      <vt:lpstr>Bahnschrift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Pozyskane środki i dofinansowania w 2024 roku</vt:lpstr>
      <vt:lpstr>Prezentacja programu PowerPoint</vt:lpstr>
      <vt:lpstr>Prezentacja programu PowerPoint</vt:lpstr>
      <vt:lpstr>Wydział Kryminalny</vt:lpstr>
      <vt:lpstr>Prezentacja programu PowerPoint</vt:lpstr>
      <vt:lpstr>Prezentacja programu PowerPoint</vt:lpstr>
      <vt:lpstr>Przestępstwa 17 x7 wszczęte ogółem: 54</vt:lpstr>
      <vt:lpstr>Przestępstwa 17 x7 stwierdzone ogółem: 59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Wydział Prewencji  Wydział Ruchu Drogowego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Odprawa 2025 dla KWP</dc:title>
  <dc:creator>Krzysztof Świerczyński</dc:creator>
  <cp:lastModifiedBy>Weronika Majewska</cp:lastModifiedBy>
  <cp:revision>770</cp:revision>
  <cp:lastPrinted>2025-01-24T11:47:05Z</cp:lastPrinted>
  <dcterms:created xsi:type="dcterms:W3CDTF">2013-06-12T11:52:49Z</dcterms:created>
  <dcterms:modified xsi:type="dcterms:W3CDTF">2025-02-26T06:42:56Z</dcterms:modified>
</cp:coreProperties>
</file>